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95" r:id="rId2"/>
    <p:sldMasterId id="2147483684" r:id="rId3"/>
    <p:sldMasterId id="2147483699" r:id="rId4"/>
    <p:sldMasterId id="2147483711" r:id="rId5"/>
  </p:sldMasterIdLst>
  <p:notesMasterIdLst>
    <p:notesMasterId r:id="rId27"/>
  </p:notesMasterIdLst>
  <p:handoutMasterIdLst>
    <p:handoutMasterId r:id="rId28"/>
  </p:handoutMasterIdLst>
  <p:sldIdLst>
    <p:sldId id="259" r:id="rId6"/>
    <p:sldId id="261" r:id="rId7"/>
    <p:sldId id="278" r:id="rId8"/>
    <p:sldId id="305" r:id="rId9"/>
    <p:sldId id="286" r:id="rId10"/>
    <p:sldId id="280" r:id="rId11"/>
    <p:sldId id="282" r:id="rId12"/>
    <p:sldId id="287" r:id="rId13"/>
    <p:sldId id="290" r:id="rId14"/>
    <p:sldId id="291" r:id="rId15"/>
    <p:sldId id="289" r:id="rId16"/>
    <p:sldId id="288" r:id="rId17"/>
    <p:sldId id="311" r:id="rId18"/>
    <p:sldId id="298" r:id="rId19"/>
    <p:sldId id="299" r:id="rId20"/>
    <p:sldId id="300" r:id="rId21"/>
    <p:sldId id="294" r:id="rId22"/>
    <p:sldId id="315" r:id="rId23"/>
    <p:sldId id="307" r:id="rId24"/>
    <p:sldId id="319" r:id="rId25"/>
    <p:sldId id="30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456"/>
    <a:srgbClr val="FF9999"/>
    <a:srgbClr val="3C2C48"/>
    <a:srgbClr val="FFEE3C"/>
    <a:srgbClr val="346296"/>
    <a:srgbClr val="195ACE"/>
    <a:srgbClr val="FFFFFF"/>
    <a:srgbClr val="3B2B46"/>
    <a:srgbClr val="346297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3" autoAdjust="0"/>
    <p:restoredTop sz="80455" autoAdjust="0"/>
  </p:normalViewPr>
  <p:slideViewPr>
    <p:cSldViewPr snapToGrid="0">
      <p:cViewPr>
        <p:scale>
          <a:sx n="75" d="100"/>
          <a:sy n="75" d="100"/>
        </p:scale>
        <p:origin x="1992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304"/>
    </p:cViewPr>
  </p:sorterViewPr>
  <p:notesViewPr>
    <p:cSldViewPr snapToGrid="0">
      <p:cViewPr varScale="1">
        <p:scale>
          <a:sx n="51" d="100"/>
          <a:sy n="51" d="100"/>
        </p:scale>
        <p:origin x="2692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25/06/2022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25/06/2022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/>
              <a:t>These measurements are based on a lab purely built on Azure consi</a:t>
            </a:r>
            <a:r>
              <a:rPr lang="de-DE"/>
              <a:t>s</a:t>
            </a:r>
            <a:r>
              <a:rPr lang="en-DE"/>
              <a:t>ting of a Windows Server 2022 domain controller and 48 Windows 10 clients with random software installed. </a:t>
            </a:r>
          </a:p>
          <a:p>
            <a:endParaRPr lang="en-DE"/>
          </a:p>
          <a:p>
            <a:r>
              <a:rPr lang="en-DE"/>
              <a:t>The measurem</a:t>
            </a:r>
            <a:r>
              <a:rPr lang="de-DE"/>
              <a:t>e</a:t>
            </a:r>
            <a:r>
              <a:rPr lang="en-DE"/>
              <a:t>nt was made on Widnows 10 with PowerShell 7 remoting against PowerShell 5.1.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595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090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1600"/>
              </a:lnSpc>
            </a:pPr>
            <a:r>
              <a:rPr lang="de-DE" sz="1000">
                <a:solidFill>
                  <a:srgbClr val="006400"/>
                </a:solidFill>
                <a:latin typeface="Consolas" panose="020B0609020204030204" pitchFamily="49" charset="0"/>
              </a:rPr>
              <a:t># </a:t>
            </a:r>
            <a:r>
              <a:rPr lang="en-DE" sz="1000">
                <a:solidFill>
                  <a:srgbClr val="006400"/>
                </a:solidFill>
                <a:latin typeface="Consolas" panose="020B0609020204030204" pitchFamily="49" charset="0"/>
              </a:rPr>
              <a:t>The "real" blueprint</a:t>
            </a:r>
            <a:endParaRPr lang="en-DE" sz="1000">
              <a:solidFill>
                <a:srgbClr val="00008B"/>
              </a:solidFill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</a:pPr>
            <a:r>
              <a:rPr lang="en-DE" sz="1000">
                <a:solidFill>
                  <a:srgbClr val="00008B"/>
                </a:solidFill>
                <a:latin typeface="Consolas" panose="020B0609020204030204" pitchFamily="49" charset="0"/>
              </a:rPr>
              <a:t>f</a:t>
            </a:r>
            <a:r>
              <a:rPr lang="de-DE" sz="1000">
                <a:solidFill>
                  <a:srgbClr val="00008B"/>
                </a:solidFill>
                <a:latin typeface="Consolas" panose="020B0609020204030204" pitchFamily="49" charset="0"/>
              </a:rPr>
              <a:t>unction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000">
                <a:solidFill>
                  <a:srgbClr val="8A2BE2"/>
                </a:solidFill>
                <a:latin typeface="Consolas" panose="020B0609020204030204" pitchFamily="49" charset="0"/>
              </a:rPr>
              <a:t>Invoke-Something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1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1000">
                <a:solidFill>
                  <a:srgbClr val="00BFFF"/>
                </a:solidFill>
                <a:latin typeface="Consolas" panose="020B0609020204030204" pitchFamily="49" charset="0"/>
              </a:rPr>
              <a:t>CmdletBinding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()</a:t>
            </a:r>
            <a:r>
              <a:rPr lang="de-DE" sz="10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000">
                <a:solidFill>
                  <a:srgbClr val="00008B"/>
                </a:solidFill>
                <a:latin typeface="Consolas" panose="020B0609020204030204" pitchFamily="49" charset="0"/>
              </a:rPr>
              <a:t>Param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(</a:t>
            </a:r>
            <a:r>
              <a:rPr lang="de-DE" sz="1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1000">
                <a:solidFill>
                  <a:srgbClr val="00BFFF"/>
                </a:solidFill>
                <a:latin typeface="Consolas" panose="020B0609020204030204" pitchFamily="49" charset="0"/>
              </a:rPr>
              <a:t>Parameter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    Mandatory</a:t>
            </a:r>
            <a:r>
              <a:rPr lang="de-DE" sz="10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ValueFromPipeline</a:t>
            </a:r>
            <a:r>
              <a:rPr lang="de-DE" sz="10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ValueFromPipelineByPropertyName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  )</a:t>
            </a:r>
            <a:r>
              <a:rPr lang="de-DE" sz="10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endParaRPr lang="de-DE" sz="1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  </a:t>
            </a:r>
            <a:r>
              <a:rPr lang="de-DE" sz="1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1000">
                <a:solidFill>
                  <a:srgbClr val="006161"/>
                </a:solidFill>
                <a:latin typeface="Consolas" panose="020B0609020204030204" pitchFamily="49" charset="0"/>
              </a:rPr>
              <a:t>string</a:t>
            </a:r>
            <a:r>
              <a:rPr lang="de-DE" sz="1000">
                <a:solidFill>
                  <a:srgbClr val="696969"/>
                </a:solidFill>
                <a:latin typeface="Consolas" panose="020B0609020204030204" pitchFamily="49" charset="0"/>
              </a:rPr>
              <a:t>[]]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000">
                <a:solidFill>
                  <a:srgbClr val="A82D00"/>
                </a:solidFill>
                <a:latin typeface="Consolas" panose="020B0609020204030204" pitchFamily="49" charset="0"/>
              </a:rPr>
              <a:t>$Computername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     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)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000">
                <a:solidFill>
                  <a:srgbClr val="00008B"/>
                </a:solidFill>
                <a:latin typeface="Consolas" panose="020B0609020204030204" pitchFamily="49" charset="0"/>
              </a:rPr>
              <a:t>Begin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{         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000">
                <a:solidFill>
                  <a:srgbClr val="00008B"/>
                </a:solidFill>
                <a:latin typeface="Consolas" panose="020B0609020204030204" pitchFamily="49" charset="0"/>
              </a:rPr>
              <a:t>Process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   </a:t>
            </a:r>
            <a:r>
              <a:rPr lang="de-DE" sz="1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1000">
                <a:solidFill>
                  <a:srgbClr val="006161"/>
                </a:solidFill>
                <a:latin typeface="Consolas" panose="020B0609020204030204" pitchFamily="49" charset="0"/>
              </a:rPr>
              <a:t>string</a:t>
            </a:r>
            <a:r>
              <a:rPr lang="de-DE" sz="1000">
                <a:solidFill>
                  <a:srgbClr val="696969"/>
                </a:solidFill>
                <a:latin typeface="Consolas" panose="020B0609020204030204" pitchFamily="49" charset="0"/>
              </a:rPr>
              <a:t>[]]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000">
                <a:solidFill>
                  <a:srgbClr val="A82D00"/>
                </a:solidFill>
                <a:latin typeface="Consolas" panose="020B0609020204030204" pitchFamily="49" charset="0"/>
              </a:rPr>
              <a:t>$Computernames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000">
                <a:solidFill>
                  <a:srgbClr val="696969"/>
                </a:solidFill>
                <a:latin typeface="Consolas" panose="020B0609020204030204" pitchFamily="49" charset="0"/>
              </a:rPr>
              <a:t>+=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000">
                <a:solidFill>
                  <a:srgbClr val="A82D00"/>
                </a:solidFill>
                <a:latin typeface="Consolas" panose="020B0609020204030204" pitchFamily="49" charset="0"/>
              </a:rPr>
              <a:t>$Computername</a:t>
            </a:r>
            <a:endParaRPr lang="de-DE" sz="1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000">
                <a:solidFill>
                  <a:srgbClr val="00008B"/>
                </a:solidFill>
                <a:latin typeface="Consolas" panose="020B0609020204030204" pitchFamily="49" charset="0"/>
              </a:rPr>
              <a:t>End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</a:t>
            </a:r>
            <a:r>
              <a:rPr lang="en-DE" sz="1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000">
                <a:solidFill>
                  <a:srgbClr val="006400"/>
                </a:solidFill>
                <a:latin typeface="Consolas" panose="020B0609020204030204" pitchFamily="49" charset="0"/>
              </a:rPr>
              <a:t># Asnychronous processing</a:t>
            </a:r>
            <a:endParaRPr lang="de-DE" sz="1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>
              <a:lnSpc>
                <a:spcPts val="1600"/>
              </a:lnSpc>
            </a:pPr>
            <a:r>
              <a:rPr lang="en-US" sz="1000">
                <a:solidFill>
                  <a:prstClr val="black"/>
                </a:solidFill>
                <a:latin typeface="Consolas" panose="020B0609020204030204" pitchFamily="49" charset="0"/>
              </a:rPr>
              <a:t>      </a:t>
            </a:r>
            <a:r>
              <a:rPr lang="en-US" sz="1000">
                <a:solidFill>
                  <a:srgbClr val="0000FF"/>
                </a:solidFill>
                <a:latin typeface="Consolas" panose="020B0609020204030204" pitchFamily="49" charset="0"/>
              </a:rPr>
              <a:t>Invoke-Command</a:t>
            </a:r>
            <a:r>
              <a:rPr lang="en-US" sz="1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80"/>
                </a:solidFill>
                <a:latin typeface="Consolas" panose="020B0609020204030204" pitchFamily="49" charset="0"/>
              </a:rPr>
              <a:t>-Computername</a:t>
            </a:r>
            <a:r>
              <a:rPr lang="en-US" sz="1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A82D00"/>
                </a:solidFill>
                <a:latin typeface="Consolas" panose="020B0609020204030204" pitchFamily="49" charset="0"/>
              </a:rPr>
              <a:t>$Computernames</a:t>
            </a:r>
            <a:r>
              <a:rPr lang="en-US" sz="1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000">
                <a:solidFill>
                  <a:srgbClr val="000080"/>
                </a:solidFill>
                <a:latin typeface="Consolas" panose="020B0609020204030204" pitchFamily="49" charset="0"/>
              </a:rPr>
              <a:t>-ScriptBlock</a:t>
            </a:r>
            <a:r>
              <a:rPr lang="en-US" sz="1000">
                <a:solidFill>
                  <a:prstClr val="black"/>
                </a:solidFill>
                <a:latin typeface="Consolas" panose="020B0609020204030204" pitchFamily="49" charset="0"/>
              </a:rPr>
              <a:t> { </a:t>
            </a:r>
            <a:r>
              <a:rPr lang="en-US" sz="1000">
                <a:solidFill>
                  <a:srgbClr val="0000FF"/>
                </a:solidFill>
                <a:latin typeface="Consolas" panose="020B0609020204030204" pitchFamily="49" charset="0"/>
              </a:rPr>
              <a:t>hostname</a:t>
            </a:r>
            <a:r>
              <a:rPr lang="en-US" sz="1000">
                <a:solidFill>
                  <a:prstClr val="black"/>
                </a:solidFill>
                <a:latin typeface="Consolas" panose="020B0609020204030204" pitchFamily="49" charset="0"/>
              </a:rPr>
              <a:t> }      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} </a:t>
            </a:r>
          </a:p>
          <a:p>
            <a:pPr>
              <a:lnSpc>
                <a:spcPts val="1600"/>
              </a:lnSpc>
            </a:pPr>
            <a:r>
              <a:rPr lang="de-DE" sz="1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endParaRPr lang="de-DE" sz="100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143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87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6086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55519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3781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96714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14984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5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5053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7444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50535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7444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1191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48104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06885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34069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786637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1273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7319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04523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33715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8679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250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3351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5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5053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7444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50535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7444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5049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87757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76500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85075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694488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4548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7918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5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5053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7444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50535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7444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5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</a:t>
            </a:r>
            <a:r>
              <a:rPr lang="en-DE" b="1">
                <a:solidFill>
                  <a:srgbClr val="346296"/>
                </a:solidFill>
              </a:rPr>
              <a:t>thorstenbutz</a:t>
            </a:r>
            <a:endParaRPr lang="en-GB" b="1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9733280" cy="12299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479" y="148034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8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solidFill>
            <a:srgbClr val="3B2B46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9733280" cy="12299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479" y="148034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11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2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solidFill>
            <a:srgbClr val="3B2B46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9733280" cy="12299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479" y="148034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810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solidFill>
            <a:srgbClr val="3B2B46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DE" sz="5400">
                <a:latin typeface="Segoe UI" panose="020B0502040204020203" pitchFamily="34" charset="0"/>
                <a:cs typeface="Segoe UI" panose="020B0502040204020203" pitchFamily="34" charset="0"/>
              </a:rPr>
              <a:t>Chasing the seconds 2.0</a:t>
            </a:r>
            <a:br>
              <a:rPr lang="en-DE" sz="540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DE" sz="5400" b="0">
                <a:latin typeface="Segoe UI" panose="020B0502040204020203" pitchFamily="34" charset="0"/>
                <a:cs typeface="Segoe UI" panose="020B0502040204020203" pitchFamily="34" charset="0"/>
              </a:rPr>
              <a:t>(Functions done rig</a:t>
            </a:r>
            <a:r>
              <a:rPr lang="de-DE" sz="5400" b="0">
                <a:latin typeface="Segoe UI" panose="020B0502040204020203" pitchFamily="34" charset="0"/>
                <a:cs typeface="Segoe UI" panose="020B0502040204020203" pitchFamily="34" charset="0"/>
              </a:rPr>
              <a:t>ht</a:t>
            </a:r>
            <a:r>
              <a:rPr lang="en-DE" sz="5400" b="0"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  <a:endParaRPr lang="en-GB" sz="5400" b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DE" b="1" i="1">
                <a:latin typeface="Segoe UI" panose="020B0502040204020203" pitchFamily="34" charset="0"/>
                <a:cs typeface="Segoe UI" panose="020B0502040204020203" pitchFamily="34" charset="0"/>
              </a:rPr>
              <a:t>horsten Butz</a:t>
            </a:r>
            <a:endParaRPr lang="en-GB" b="1" i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4">
            <a:extLst>
              <a:ext uri="{FF2B5EF4-FFF2-40B4-BE49-F238E27FC236}">
                <a16:creationId xmlns:a16="http://schemas.microsoft.com/office/drawing/2014/main" id="{D34B388B-01CF-574C-AA9D-30E1008FBECF}"/>
              </a:ext>
            </a:extLst>
          </p:cNvPr>
          <p:cNvSpPr txBox="1">
            <a:spLocks/>
          </p:cNvSpPr>
          <p:nvPr/>
        </p:nvSpPr>
        <p:spPr>
          <a:xfrm>
            <a:off x="-15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360000" tIns="360000" rIns="36000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de-DE" sz="2000" i="1">
                <a:solidFill>
                  <a:srgbClr val="006400"/>
                </a:solidFill>
                <a:latin typeface="Consolas" panose="020B0609020204030204" pitchFamily="49" charset="0"/>
              </a:rPr>
              <a:t>## Simple function</a:t>
            </a:r>
            <a:endParaRPr lang="de-DE" sz="200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en-DE" sz="2000">
              <a:solidFill>
                <a:srgbClr val="00008B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function</a:t>
            </a: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0000FF"/>
                </a:solidFill>
                <a:latin typeface="Consolas" panose="020B0609020204030204" pitchFamily="49" charset="0"/>
              </a:rPr>
              <a:t>foo</a:t>
            </a: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de-DE" sz="200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 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param</a:t>
            </a: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    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    </a:t>
            </a:r>
            <a:r>
              <a:rPr lang="de-DE" sz="2000">
                <a:solidFill>
                  <a:srgbClr val="FF4500"/>
                </a:solidFill>
                <a:latin typeface="Consolas" panose="020B0609020204030204" pitchFamily="49" charset="0"/>
              </a:rPr>
              <a:t>$bar</a:t>
            </a: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  </a:t>
            </a:r>
            <a:r>
              <a:rPr lang="de-DE" sz="20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de-DE" sz="200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  </a:t>
            </a:r>
            <a:r>
              <a:rPr lang="de-DE" sz="2000">
                <a:solidFill>
                  <a:srgbClr val="FF4500"/>
                </a:solidFill>
                <a:latin typeface="Consolas" panose="020B0609020204030204" pitchFamily="49" charset="0"/>
              </a:rPr>
              <a:t>$bar</a:t>
            </a: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A9A9A9"/>
                </a:solidFill>
                <a:latin typeface="Consolas" panose="020B0609020204030204" pitchFamily="49" charset="0"/>
              </a:rPr>
              <a:t>*</a:t>
            </a: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800080"/>
                </a:solidFill>
                <a:latin typeface="Consolas" panose="020B0609020204030204" pitchFamily="49" charset="0"/>
              </a:rPr>
              <a:t>23</a:t>
            </a: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de-DE" sz="20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de-DE" sz="200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foo </a:t>
            </a:r>
            <a:r>
              <a:rPr lang="de-DE" sz="2000">
                <a:solidFill>
                  <a:srgbClr val="A9A9A9"/>
                </a:solidFill>
                <a:latin typeface="Consolas" panose="020B0609020204030204" pitchFamily="49" charset="0"/>
              </a:rPr>
              <a:t>-</a:t>
            </a:r>
            <a:r>
              <a:rPr lang="de-DE" sz="2000">
                <a:solidFill>
                  <a:srgbClr val="333333"/>
                </a:solidFill>
                <a:latin typeface="Consolas" panose="020B0609020204030204" pitchFamily="49" charset="0"/>
              </a:rPr>
              <a:t>bar </a:t>
            </a:r>
            <a:r>
              <a:rPr lang="de-DE" sz="2000">
                <a:solidFill>
                  <a:srgbClr val="800080"/>
                </a:solidFill>
                <a:latin typeface="Consolas" panose="020B0609020204030204" pitchFamily="49" charset="0"/>
              </a:rPr>
              <a:t>42</a:t>
            </a:r>
            <a:endParaRPr lang="de-DE" sz="200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endParaRPr lang="de-DE" sz="200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65C338B1-07C6-6476-26DB-4BE7CA1553B4}"/>
              </a:ext>
            </a:extLst>
          </p:cNvPr>
          <p:cNvSpPr/>
          <p:nvPr/>
        </p:nvSpPr>
        <p:spPr bwMode="auto">
          <a:xfrm>
            <a:off x="6660777" y="1811895"/>
            <a:ext cx="2349484" cy="394535"/>
          </a:xfrm>
          <a:prstGeom prst="roundRect">
            <a:avLst/>
          </a:prstGeom>
          <a:solidFill>
            <a:schemeClr val="accent2">
              <a:lumMod val="75000"/>
              <a:alpha val="2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de-DE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1666BC4-F0A9-0770-2096-0F50ED250EE4}"/>
              </a:ext>
            </a:extLst>
          </p:cNvPr>
          <p:cNvSpPr txBox="1"/>
          <p:nvPr/>
        </p:nvSpPr>
        <p:spPr>
          <a:xfrm>
            <a:off x="6087475" y="0"/>
            <a:ext cx="6214650" cy="6217573"/>
          </a:xfrm>
          <a:prstGeom prst="rect">
            <a:avLst/>
          </a:prstGeom>
          <a:noFill/>
        </p:spPr>
        <p:txBody>
          <a:bodyPr wrap="square" lIns="360000" tIns="360000" rIns="360000" bIns="36000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000" b="0" i="1">
                <a:solidFill>
                  <a:srgbClr val="006400"/>
                </a:solidFill>
                <a:effectLst/>
                <a:latin typeface="Consolas" panose="020B0609020204030204" pitchFamily="49" charset="0"/>
              </a:rPr>
              <a:t>## </a:t>
            </a:r>
            <a:r>
              <a:rPr lang="en-DE" sz="2000" b="0" i="1">
                <a:solidFill>
                  <a:srgbClr val="006400"/>
                </a:solidFill>
                <a:effectLst/>
                <a:latin typeface="Consolas" panose="020B0609020204030204" pitchFamily="49" charset="0"/>
              </a:rPr>
              <a:t>Advanced</a:t>
            </a:r>
            <a:r>
              <a:rPr lang="de-DE" sz="2000" b="0" i="1">
                <a:solidFill>
                  <a:srgbClr val="006400"/>
                </a:solidFill>
                <a:effectLst/>
                <a:latin typeface="Consolas" panose="020B0609020204030204" pitchFamily="49" charset="0"/>
              </a:rPr>
              <a:t> function</a:t>
            </a:r>
            <a:r>
              <a:rPr lang="en-DE" sz="2000" i="1">
                <a:solidFill>
                  <a:srgbClr val="006400"/>
                </a:solidFill>
                <a:latin typeface="Consolas" panose="020B0609020204030204" pitchFamily="49" charset="0"/>
              </a:rPr>
              <a:t> (</a:t>
            </a:r>
            <a:r>
              <a:rPr lang="en-DE" sz="2000" b="0" i="1">
                <a:solidFill>
                  <a:srgbClr val="006400"/>
                </a:solidFill>
                <a:effectLst/>
                <a:latin typeface="Consolas" panose="020B0609020204030204" pitchFamily="49" charset="0"/>
              </a:rPr>
              <a:t>Script cmdlet)</a:t>
            </a:r>
            <a:endParaRPr lang="de-DE" sz="2000" b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endParaRPr lang="en-DE" sz="2000" b="0">
              <a:solidFill>
                <a:srgbClr val="00008B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2000" b="0">
                <a:solidFill>
                  <a:srgbClr val="00008B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20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Invoke-Foo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lang="de-DE" sz="2000" b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de-DE" sz="20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CmdletBinding</a:t>
            </a:r>
            <a:r>
              <a:rPr lang="de-DE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DE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</a:t>
            </a:r>
            <a:endParaRPr lang="en-DE" sz="2000" b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DE" sz="2000" b="0">
                <a:solidFill>
                  <a:srgbClr val="00008B"/>
                </a:solidFill>
                <a:effectLst/>
                <a:latin typeface="Consolas" panose="020B0609020204030204" pitchFamily="49" charset="0"/>
              </a:rPr>
              <a:t>param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   </a:t>
            </a:r>
          </a:p>
          <a:p>
            <a:pPr>
              <a:lnSpc>
                <a:spcPct val="150000"/>
              </a:lnSpc>
            </a:pP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de-DE" sz="2000" b="0">
                <a:solidFill>
                  <a:srgbClr val="FF4500"/>
                </a:solidFill>
                <a:effectLst/>
                <a:latin typeface="Consolas" panose="020B0609020204030204" pitchFamily="49" charset="0"/>
              </a:rPr>
              <a:t>$bar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DE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de-DE" sz="2000" b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DE" sz="2000" b="0">
                <a:solidFill>
                  <a:srgbClr val="FF4500"/>
                </a:solidFill>
                <a:effectLst/>
                <a:latin typeface="Consolas" panose="020B0609020204030204" pitchFamily="49" charset="0"/>
              </a:rPr>
              <a:t>$bar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2000" b="0">
                <a:solidFill>
                  <a:srgbClr val="A9A9A9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2000" b="0">
                <a:solidFill>
                  <a:srgbClr val="800080"/>
                </a:solidFill>
                <a:effectLst/>
                <a:latin typeface="Consolas" panose="020B0609020204030204" pitchFamily="49" charset="0"/>
              </a:rPr>
              <a:t>23</a:t>
            </a:r>
            <a:endParaRPr lang="de-DE" sz="2000" b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de-DE" sz="20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Write-Verbose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2000" b="0">
                <a:solidFill>
                  <a:srgbClr val="A9A9A9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Message </a:t>
            </a:r>
            <a:r>
              <a:rPr lang="de-DE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de-DE" sz="2000" b="0">
                <a:solidFill>
                  <a:srgbClr val="8B0000"/>
                </a:solidFill>
                <a:effectLst/>
                <a:latin typeface="Consolas" panose="020B0609020204030204" pitchFamily="49" charset="0"/>
              </a:rPr>
              <a:t>(c) T. Butz</a:t>
            </a:r>
            <a:r>
              <a:rPr lang="de-DE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</a:t>
            </a:r>
            <a:endParaRPr lang="de-DE" sz="2000" b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20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de-DE" sz="2000" b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2000" b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Invoke-Foo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2000" b="0">
                <a:solidFill>
                  <a:srgbClr val="A9A9A9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bar </a:t>
            </a:r>
            <a:r>
              <a:rPr lang="de-DE" sz="2000" b="0">
                <a:solidFill>
                  <a:srgbClr val="800080"/>
                </a:solidFill>
                <a:effectLst/>
                <a:latin typeface="Consolas" panose="020B0609020204030204" pitchFamily="49" charset="0"/>
              </a:rPr>
              <a:t>42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de-DE" sz="2000" b="0">
                <a:solidFill>
                  <a:srgbClr val="A9A9A9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de-DE" sz="2000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verbose </a:t>
            </a:r>
            <a:endParaRPr lang="en-DE" sz="200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endParaRPr lang="en-DE" sz="2000" b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C3F10C58-9354-3FA8-EA59-0F1066343F9B}"/>
              </a:ext>
            </a:extLst>
          </p:cNvPr>
          <p:cNvSpPr/>
          <p:nvPr/>
        </p:nvSpPr>
        <p:spPr bwMode="auto">
          <a:xfrm>
            <a:off x="6578616" y="4088564"/>
            <a:ext cx="5270484" cy="394535"/>
          </a:xfrm>
          <a:prstGeom prst="roundRect">
            <a:avLst/>
          </a:prstGeom>
          <a:solidFill>
            <a:schemeClr val="accent2">
              <a:lumMod val="75000"/>
              <a:alpha val="2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de-DE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049E87A-9A60-664B-6B39-7CAC960D72B7}"/>
              </a:ext>
            </a:extLst>
          </p:cNvPr>
          <p:cNvSpPr/>
          <p:nvPr/>
        </p:nvSpPr>
        <p:spPr bwMode="auto">
          <a:xfrm>
            <a:off x="9080516" y="5028364"/>
            <a:ext cx="1396984" cy="394535"/>
          </a:xfrm>
          <a:prstGeom prst="roundRect">
            <a:avLst/>
          </a:prstGeom>
          <a:solidFill>
            <a:schemeClr val="accent2">
              <a:lumMod val="75000"/>
              <a:alpha val="2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de-DE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E638F552-C190-91BF-9F62-05C39F4E6EA3}"/>
              </a:ext>
            </a:extLst>
          </p:cNvPr>
          <p:cNvCxnSpPr>
            <a:cxnSpLocks/>
          </p:cNvCxnSpPr>
          <p:nvPr/>
        </p:nvCxnSpPr>
        <p:spPr>
          <a:xfrm flipH="1">
            <a:off x="6451600" y="5346699"/>
            <a:ext cx="1371616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prstDash val="sysDot"/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4DC3F875-CEA1-EE88-77C6-87D5D9E248CD}"/>
              </a:ext>
            </a:extLst>
          </p:cNvPr>
          <p:cNvCxnSpPr>
            <a:cxnSpLocks/>
          </p:cNvCxnSpPr>
          <p:nvPr/>
        </p:nvCxnSpPr>
        <p:spPr>
          <a:xfrm flipH="1">
            <a:off x="7693660" y="1681479"/>
            <a:ext cx="1371616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prstDash val="sysDot"/>
            <a:headEnd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3460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550" y="247116"/>
            <a:ext cx="10515600" cy="1004637"/>
          </a:xfrm>
        </p:spPr>
        <p:txBody>
          <a:bodyPr/>
          <a:lstStyle/>
          <a:p>
            <a:r>
              <a:rPr lang="en-GB"/>
              <a:t>Demo</a:t>
            </a:r>
            <a:r>
              <a:rPr lang="en-DE"/>
              <a:t> A</a:t>
            </a:r>
            <a:endParaRPr lang="en-GB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86972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C4B5437-E60E-6372-A62C-5FBC773B7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756228"/>
            <a:ext cx="12192000" cy="2387600"/>
          </a:xfrm>
        </p:spPr>
        <p:txBody>
          <a:bodyPr>
            <a:normAutofit/>
          </a:bodyPr>
          <a:lstStyle/>
          <a:p>
            <a:r>
              <a:rPr lang="en-DE" sz="8800">
                <a:solidFill>
                  <a:srgbClr val="346296"/>
                </a:solidFill>
              </a:rPr>
              <a:t>In search of a blueprint</a:t>
            </a:r>
            <a:endParaRPr lang="de-DE" sz="8800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8446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4">
            <a:extLst>
              <a:ext uri="{FF2B5EF4-FFF2-40B4-BE49-F238E27FC236}">
                <a16:creationId xmlns:a16="http://schemas.microsoft.com/office/drawing/2014/main" id="{D34B388B-01CF-574C-AA9D-30E1008FBECF}"/>
              </a:ext>
            </a:extLst>
          </p:cNvPr>
          <p:cNvSpPr txBox="1">
            <a:spLocks/>
          </p:cNvSpPr>
          <p:nvPr/>
        </p:nvSpPr>
        <p:spPr>
          <a:xfrm>
            <a:off x="-16" y="0"/>
            <a:ext cx="622664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360000" tIns="360000" rIns="36000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 i="1">
                <a:solidFill>
                  <a:srgbClr val="006400"/>
                </a:solidFill>
                <a:latin typeface="Consolas" panose="020B0609020204030204" pitchFamily="49" charset="0"/>
              </a:rPr>
              <a:t>##</a:t>
            </a:r>
            <a:r>
              <a:rPr lang="en-DE" sz="2000" i="1">
                <a:solidFill>
                  <a:srgbClr val="006400"/>
                </a:solidFill>
                <a:latin typeface="Consolas" panose="020B0609020204030204" pitchFamily="49" charset="0"/>
              </a:rPr>
              <a:t> Passing array as input</a:t>
            </a:r>
            <a:endParaRPr lang="de-DE" sz="200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1200"/>
              </a:lnSpc>
              <a:spcBef>
                <a:spcPts val="0"/>
              </a:spcBef>
              <a:buNone/>
            </a:pPr>
            <a:endParaRPr lang="en-DE" sz="2000">
              <a:solidFill>
                <a:srgbClr val="00008B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function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8A2BE2"/>
                </a:solidFill>
                <a:latin typeface="Consolas" panose="020B0609020204030204" pitchFamily="49" charset="0"/>
              </a:rPr>
              <a:t>Get-Honey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2000">
                <a:solidFill>
                  <a:srgbClr val="00BFFF"/>
                </a:solidFill>
                <a:latin typeface="Consolas" panose="020B0609020204030204" pitchFamily="49" charset="0"/>
              </a:rPr>
              <a:t>CmdletBinding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()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en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Param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(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2000">
                <a:solidFill>
                  <a:srgbClr val="00BFFF"/>
                </a:solidFill>
                <a:latin typeface="Consolas" panose="020B0609020204030204" pitchFamily="49" charset="0"/>
              </a:rPr>
              <a:t>Parameter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  </a:t>
            </a:r>
            <a:r>
              <a:rPr lang="en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Mandatory</a:t>
            </a:r>
            <a:endParaRPr lang="en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endParaRPr lang="en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endParaRPr lang="en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en-DE" sz="2000">
                <a:solidFill>
                  <a:prstClr val="black"/>
                </a:solidFill>
                <a:latin typeface="Consolas" panose="020B0609020204030204" pitchFamily="49" charset="0"/>
              </a:rPr>
              <a:t>      )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endParaRPr lang="de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 b="1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DE" sz="2000" b="1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2000" b="1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2000" b="1">
                <a:solidFill>
                  <a:srgbClr val="006161"/>
                </a:solidFill>
                <a:latin typeface="Consolas" panose="020B0609020204030204" pitchFamily="49" charset="0"/>
              </a:rPr>
              <a:t>string</a:t>
            </a:r>
            <a:r>
              <a:rPr lang="en-DE" sz="2000" b="1">
                <a:solidFill>
                  <a:srgbClr val="696969"/>
                </a:solidFill>
                <a:latin typeface="Consolas" panose="020B0609020204030204" pitchFamily="49" charset="0"/>
              </a:rPr>
              <a:t>[]]</a:t>
            </a:r>
            <a:r>
              <a:rPr lang="de-DE" sz="2000" b="1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A82D00"/>
                </a:solidFill>
                <a:latin typeface="Consolas" panose="020B0609020204030204" pitchFamily="49" charset="0"/>
              </a:rPr>
              <a:t>$Flower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     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en-DE" sz="2000">
                <a:solidFill>
                  <a:prstClr val="black"/>
                </a:solidFill>
                <a:latin typeface="Consolas" panose="020B0609020204030204" pitchFamily="49" charset="0"/>
              </a:rPr>
              <a:t>  )</a:t>
            </a:r>
            <a:endParaRPr lang="de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Begin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 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Process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End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  <a:endParaRPr lang="en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} 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endParaRPr lang="de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endParaRPr lang="de-DE" sz="2000"/>
          </a:p>
        </p:txBody>
      </p:sp>
      <p:sp>
        <p:nvSpPr>
          <p:cNvPr id="12" name="Textplatzhalter 4">
            <a:extLst>
              <a:ext uri="{FF2B5EF4-FFF2-40B4-BE49-F238E27FC236}">
                <a16:creationId xmlns:a16="http://schemas.microsoft.com/office/drawing/2014/main" id="{4C088A20-1C74-FE0E-094A-4455E63C9E35}"/>
              </a:ext>
            </a:extLst>
          </p:cNvPr>
          <p:cNvSpPr txBox="1">
            <a:spLocks/>
          </p:cNvSpPr>
          <p:nvPr/>
        </p:nvSpPr>
        <p:spPr>
          <a:xfrm>
            <a:off x="6096000" y="0"/>
            <a:ext cx="6226645" cy="6858000"/>
          </a:xfrm>
          <a:prstGeom prst="rect">
            <a:avLst/>
          </a:prstGeom>
          <a:solidFill>
            <a:schemeClr val="bg1"/>
          </a:solidFill>
        </p:spPr>
        <p:txBody>
          <a:bodyPr lIns="360000" tIns="360000" rIns="36000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 i="1">
                <a:solidFill>
                  <a:srgbClr val="006400"/>
                </a:solidFill>
                <a:latin typeface="Consolas" panose="020B0609020204030204" pitchFamily="49" charset="0"/>
              </a:rPr>
              <a:t>##</a:t>
            </a:r>
            <a:r>
              <a:rPr lang="en-DE" sz="2000" i="1">
                <a:solidFill>
                  <a:srgbClr val="006400"/>
                </a:solidFill>
                <a:latin typeface="Consolas" panose="020B0609020204030204" pitchFamily="49" charset="0"/>
              </a:rPr>
              <a:t> Pipeline support</a:t>
            </a:r>
            <a:endParaRPr lang="de-DE" sz="200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1200"/>
              </a:lnSpc>
              <a:spcBef>
                <a:spcPts val="0"/>
              </a:spcBef>
              <a:buNone/>
            </a:pPr>
            <a:endParaRPr lang="en-DE" sz="2000">
              <a:solidFill>
                <a:srgbClr val="00008B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function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8A2BE2"/>
                </a:solidFill>
                <a:latin typeface="Consolas" panose="020B0609020204030204" pitchFamily="49" charset="0"/>
              </a:rPr>
              <a:t>Get-Honey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2000">
                <a:solidFill>
                  <a:srgbClr val="00BFFF"/>
                </a:solidFill>
                <a:latin typeface="Consolas" panose="020B0609020204030204" pitchFamily="49" charset="0"/>
              </a:rPr>
              <a:t>CmdletBinding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()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en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Param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(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2000">
                <a:solidFill>
                  <a:srgbClr val="00BFFF"/>
                </a:solidFill>
                <a:latin typeface="Consolas" panose="020B0609020204030204" pitchFamily="49" charset="0"/>
              </a:rPr>
              <a:t>Parameter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  </a:t>
            </a:r>
            <a:r>
              <a:rPr lang="en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Mandatory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 b="1">
                <a:solidFill>
                  <a:prstClr val="black"/>
                </a:solidFill>
                <a:latin typeface="Consolas" panose="020B0609020204030204" pitchFamily="49" charset="0"/>
              </a:rPr>
              <a:t>      </a:t>
            </a:r>
            <a:r>
              <a:rPr lang="en-DE" sz="2000" b="1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2000" b="1">
                <a:solidFill>
                  <a:prstClr val="black"/>
                </a:solidFill>
                <a:latin typeface="Consolas" panose="020B0609020204030204" pitchFamily="49" charset="0"/>
              </a:rPr>
              <a:t>ValueFromPipeline</a:t>
            </a:r>
            <a:r>
              <a:rPr lang="de-DE" sz="2000" b="1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de-DE" sz="2000" b="1">
                <a:solidFill>
                  <a:prstClr val="black"/>
                </a:solidFill>
                <a:latin typeface="Consolas" panose="020B0609020204030204" pitchFamily="49" charset="0"/>
              </a:rPr>
              <a:t>             </a:t>
            </a:r>
            <a:r>
              <a:rPr lang="en-DE" sz="2000" b="1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en-DE" sz="2000" b="1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de-DE" sz="2000" b="1">
                <a:solidFill>
                  <a:prstClr val="black"/>
                </a:solidFill>
                <a:latin typeface="Consolas" panose="020B0609020204030204" pitchFamily="49" charset="0"/>
              </a:rPr>
              <a:t>ValueFromPipelineByPropertyName</a:t>
            </a:r>
            <a:endParaRPr lang="en-DE" sz="2000" b="1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en-DE" sz="2000">
                <a:solidFill>
                  <a:prstClr val="black"/>
                </a:solidFill>
                <a:latin typeface="Consolas" panose="020B0609020204030204" pitchFamily="49" charset="0"/>
              </a:rPr>
              <a:t>      )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endParaRPr lang="de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2000">
                <a:solidFill>
                  <a:srgbClr val="006161"/>
                </a:solidFill>
                <a:latin typeface="Consolas" panose="020B0609020204030204" pitchFamily="49" charset="0"/>
              </a:rPr>
              <a:t>string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A82D00"/>
                </a:solidFill>
                <a:latin typeface="Consolas" panose="020B0609020204030204" pitchFamily="49" charset="0"/>
              </a:rPr>
              <a:t>$Flower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     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en-DE" sz="2000">
                <a:solidFill>
                  <a:prstClr val="black"/>
                </a:solidFill>
                <a:latin typeface="Consolas" panose="020B0609020204030204" pitchFamily="49" charset="0"/>
              </a:rPr>
              <a:t>  )</a:t>
            </a:r>
            <a:endParaRPr lang="de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Begin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 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Process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End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  <a:endParaRPr lang="en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} </a:t>
            </a: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endParaRPr lang="de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800"/>
              </a:lnSpc>
              <a:spcBef>
                <a:spcPts val="0"/>
              </a:spcBef>
              <a:buNone/>
            </a:pPr>
            <a:endParaRPr lang="de-DE" sz="2000"/>
          </a:p>
        </p:txBody>
      </p:sp>
    </p:spTree>
    <p:extLst>
      <p:ext uri="{BB962C8B-B14F-4D97-AF65-F5344CB8AC3E}">
        <p14:creationId xmlns:p14="http://schemas.microsoft.com/office/powerpoint/2010/main" val="3840720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182543-0CA6-BFC5-CC7B-51CD2FF6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Example tasks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2256A5-D825-02F3-F491-5C82728C9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/>
              <a:t>Get (basic) information about installed software</a:t>
            </a:r>
          </a:p>
          <a:p>
            <a:r>
              <a:rPr lang="en-DE"/>
              <a:t>Get (basic) hardware information</a:t>
            </a:r>
            <a:endParaRPr lang="de-DE"/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8332FF45-C61D-282A-397A-FE0E589B87AB}"/>
              </a:ext>
            </a:extLst>
          </p:cNvPr>
          <p:cNvGrpSpPr/>
          <p:nvPr/>
        </p:nvGrpSpPr>
        <p:grpSpPr>
          <a:xfrm>
            <a:off x="837921" y="4247944"/>
            <a:ext cx="3104444" cy="2259427"/>
            <a:chOff x="7048500" y="1133123"/>
            <a:chExt cx="3104444" cy="2259427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6841B836-DA62-B226-FD63-AC174DA3EF6A}"/>
                </a:ext>
              </a:extLst>
            </p:cNvPr>
            <p:cNvSpPr txBox="1"/>
            <p:nvPr/>
          </p:nvSpPr>
          <p:spPr>
            <a:xfrm>
              <a:off x="7048500" y="1133123"/>
              <a:ext cx="3104444" cy="76944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DE" sz="4400" spc="12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PARENTAL</a:t>
              </a:r>
              <a:endParaRPr lang="de-DE" sz="4400" spc="12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6001423D-AD8C-3B09-562F-D4AC71F78BE6}"/>
                </a:ext>
              </a:extLst>
            </p:cNvPr>
            <p:cNvSpPr txBox="1"/>
            <p:nvPr/>
          </p:nvSpPr>
          <p:spPr>
            <a:xfrm>
              <a:off x="7048500" y="2659702"/>
              <a:ext cx="3104444" cy="732848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tIns="180000" bIns="180000" rtlCol="0" anchor="ctr" anchorCtr="0">
              <a:spAutoFit/>
            </a:bodyPr>
            <a:lstStyle/>
            <a:p>
              <a:pPr algn="ctr"/>
              <a:r>
                <a:rPr lang="en-DE" sz="2400" spc="-10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SIMPLIFIED CONTENT</a:t>
              </a:r>
              <a:endParaRPr lang="de-DE" sz="2400" spc="-1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CBEE3D19-2D0F-D203-88EB-0EA11D1D910B}"/>
                </a:ext>
              </a:extLst>
            </p:cNvPr>
            <p:cNvSpPr/>
            <p:nvPr/>
          </p:nvSpPr>
          <p:spPr>
            <a:xfrm>
              <a:off x="7210425" y="2012548"/>
              <a:ext cx="2800350" cy="5466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prstTxWarp prst="textPlain">
                <a:avLst/>
              </a:prstTxWarp>
            </a:bodyPr>
            <a:lstStyle/>
            <a:p>
              <a:pPr algn="ctr"/>
              <a:r>
                <a:rPr lang="en-DE">
                  <a:solidFill>
                    <a:schemeClr val="tx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ADVISORY</a:t>
              </a:r>
              <a:endParaRPr lang="de-DE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5059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182543-0CA6-BFC5-CC7B-51CD2FF6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Example task 1</a:t>
            </a:r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F6141498-A333-E547-2FCD-C1F90D241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1800">
                <a:solidFill>
                  <a:srgbClr val="006400"/>
                </a:solidFill>
                <a:latin typeface="Consolas" panose="020B0609020204030204" pitchFamily="49" charset="0"/>
              </a:rPr>
              <a:t>######################################################</a:t>
            </a:r>
            <a:endParaRPr lang="de-DE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006400"/>
                </a:solidFill>
                <a:latin typeface="Consolas" panose="020B0609020204030204" pitchFamily="49" charset="0"/>
              </a:rPr>
              <a:t>## Registry: Get information about installed software</a:t>
            </a:r>
            <a:endParaRPr lang="en-US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1800">
                <a:solidFill>
                  <a:srgbClr val="006400"/>
                </a:solidFill>
                <a:latin typeface="Consolas" panose="020B0609020204030204" pitchFamily="49" charset="0"/>
              </a:rPr>
              <a:t>## (System-wide installations, basic version)</a:t>
            </a:r>
            <a:endParaRPr lang="de-DE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1800">
                <a:solidFill>
                  <a:srgbClr val="006400"/>
                </a:solidFill>
                <a:latin typeface="Consolas" panose="020B0609020204030204" pitchFamily="49" charset="0"/>
              </a:rPr>
              <a:t>######################################################</a:t>
            </a:r>
            <a:endParaRPr lang="de-DE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de-DE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1800">
                <a:solidFill>
                  <a:srgbClr val="A82D00"/>
                </a:solidFill>
                <a:latin typeface="Consolas" panose="020B0609020204030204" pitchFamily="49" charset="0"/>
              </a:rPr>
              <a:t>$path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8B0000"/>
                </a:solidFill>
                <a:latin typeface="Consolas" panose="020B0609020204030204" pitchFamily="49" charset="0"/>
              </a:rPr>
              <a:t>'HKLM:\Software\Microsoft\Windows\CurrentVersion\Uninstall\*'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endParaRPr lang="de-DE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de-DE" sz="1800">
                <a:solidFill>
                  <a:srgbClr val="8B0000"/>
                </a:solidFill>
                <a:latin typeface="Consolas" panose="020B0609020204030204" pitchFamily="49" charset="0"/>
              </a:rPr>
              <a:t>'HKLM:\Software\WOW6432Node\Microsoft\Windows\CurrentVersion\Uninstall\*'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endParaRPr lang="de-DE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1800">
                <a:solidFill>
                  <a:srgbClr val="0000FF"/>
                </a:solidFill>
                <a:latin typeface="Consolas" panose="020B0609020204030204" pitchFamily="49" charset="0"/>
              </a:rPr>
              <a:t>Get-ItemProperty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000080"/>
                </a:solidFill>
                <a:latin typeface="Consolas" panose="020B0609020204030204" pitchFamily="49" charset="0"/>
              </a:rPr>
              <a:t>-Path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A82D00"/>
                </a:solidFill>
                <a:latin typeface="Consolas" panose="020B0609020204030204" pitchFamily="49" charset="0"/>
              </a:rPr>
              <a:t>$path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|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1800">
                <a:solidFill>
                  <a:srgbClr val="0000FF"/>
                </a:solidFill>
                <a:latin typeface="Consolas" panose="020B0609020204030204" pitchFamily="49" charset="0"/>
              </a:rPr>
              <a:t>Where-Object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000080"/>
                </a:solidFill>
                <a:latin typeface="Consolas" panose="020B0609020204030204" pitchFamily="49" charset="0"/>
              </a:rPr>
              <a:t>-Property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8B0000"/>
                </a:solidFill>
                <a:latin typeface="Consolas" panose="020B0609020204030204" pitchFamily="49" charset="0"/>
              </a:rPr>
              <a:t>'DisplayName'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|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US" sz="1800">
                <a:solidFill>
                  <a:srgbClr val="0000FF"/>
                </a:solidFill>
                <a:latin typeface="Consolas" panose="020B0609020204030204" pitchFamily="49" charset="0"/>
              </a:rPr>
              <a:t>Select-Object</a:t>
            </a: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>
                <a:solidFill>
                  <a:srgbClr val="000080"/>
                </a:solidFill>
                <a:latin typeface="Consolas" panose="020B0609020204030204" pitchFamily="49" charset="0"/>
              </a:rPr>
              <a:t>-Property</a:t>
            </a: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>
                <a:solidFill>
                  <a:srgbClr val="8B0000"/>
                </a:solidFill>
                <a:latin typeface="Consolas" panose="020B0609020204030204" pitchFamily="49" charset="0"/>
              </a:rPr>
              <a:t>'DisplayVersion'</a:t>
            </a:r>
            <a:r>
              <a:rPr lang="en-US" sz="18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1800">
                <a:solidFill>
                  <a:srgbClr val="8B0000"/>
                </a:solidFill>
                <a:latin typeface="Consolas" panose="020B0609020204030204" pitchFamily="49" charset="0"/>
              </a:rPr>
              <a:t>'DisplayName'</a:t>
            </a:r>
            <a:r>
              <a:rPr lang="en-US" sz="18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1800">
                <a:solidFill>
                  <a:srgbClr val="8B0000"/>
                </a:solidFill>
                <a:latin typeface="Consolas" panose="020B0609020204030204" pitchFamily="49" charset="0"/>
              </a:rPr>
              <a:t>'UninstallString'</a:t>
            </a:r>
            <a:endParaRPr lang="en-US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923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182543-0CA6-BFC5-CC7B-51CD2FF6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Example task 2 </a:t>
            </a:r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F6141498-A333-E547-2FCD-C1F90D241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9792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1800"/>
              <a:t> </a:t>
            </a:r>
            <a:r>
              <a:rPr lang="de-DE" sz="1800">
                <a:solidFill>
                  <a:srgbClr val="006400"/>
                </a:solidFill>
                <a:latin typeface="Consolas" panose="020B0609020204030204" pitchFamily="49" charset="0"/>
              </a:rPr>
              <a:t>##################################################################################</a:t>
            </a:r>
            <a:endParaRPr lang="de-DE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006400"/>
                </a:solidFill>
                <a:latin typeface="Consolas" panose="020B0609020204030204" pitchFamily="49" charset="0"/>
              </a:rPr>
              <a:t>## WMI: Get some basic system information</a:t>
            </a:r>
            <a:endParaRPr lang="en-US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1800">
                <a:solidFill>
                  <a:srgbClr val="006400"/>
                </a:solidFill>
                <a:latin typeface="Consolas" panose="020B0609020204030204" pitchFamily="49" charset="0"/>
              </a:rPr>
              <a:t>##################################################################################</a:t>
            </a:r>
            <a:endParaRPr lang="de-DE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A82D00"/>
                </a:solidFill>
                <a:latin typeface="Consolas" panose="020B0609020204030204" pitchFamily="49" charset="0"/>
              </a:rPr>
              <a:t>$win32Bios</a:t>
            </a: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>
                <a:solidFill>
                  <a:srgbClr val="0000FF"/>
                </a:solidFill>
                <a:latin typeface="Consolas" panose="020B0609020204030204" pitchFamily="49" charset="0"/>
              </a:rPr>
              <a:t>Get-CimInstance</a:t>
            </a: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>
                <a:solidFill>
                  <a:srgbClr val="000080"/>
                </a:solidFill>
                <a:latin typeface="Consolas" panose="020B0609020204030204" pitchFamily="49" charset="0"/>
              </a:rPr>
              <a:t>-ClassName</a:t>
            </a: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>
                <a:solidFill>
                  <a:srgbClr val="8A2BE2"/>
                </a:solidFill>
                <a:latin typeface="Consolas" panose="020B0609020204030204" pitchFamily="49" charset="0"/>
              </a:rPr>
              <a:t>Win32_BIOS</a:t>
            </a:r>
            <a:endParaRPr lang="en-US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>
                <a:solidFill>
                  <a:srgbClr val="A82D00"/>
                </a:solidFill>
                <a:latin typeface="Consolas" panose="020B0609020204030204" pitchFamily="49" charset="0"/>
              </a:rPr>
              <a:t>$win32OS</a:t>
            </a: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  </a:t>
            </a:r>
            <a:r>
              <a:rPr lang="en-US" sz="1800">
                <a:solidFill>
                  <a:srgbClr val="0000FF"/>
                </a:solidFill>
                <a:latin typeface="Consolas" panose="020B0609020204030204" pitchFamily="49" charset="0"/>
              </a:rPr>
              <a:t>Get-CimInstance</a:t>
            </a: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>
                <a:solidFill>
                  <a:srgbClr val="000080"/>
                </a:solidFill>
                <a:latin typeface="Consolas" panose="020B0609020204030204" pitchFamily="49" charset="0"/>
              </a:rPr>
              <a:t>-ClassName</a:t>
            </a: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800">
                <a:solidFill>
                  <a:srgbClr val="8A2BE2"/>
                </a:solidFill>
                <a:latin typeface="Consolas" panose="020B0609020204030204" pitchFamily="49" charset="0"/>
              </a:rPr>
              <a:t>Win32_Operatingsystem</a:t>
            </a:r>
            <a:r>
              <a:rPr lang="en-US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endParaRPr lang="de-DE" sz="18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1800">
                <a:solidFill>
                  <a:srgbClr val="006161"/>
                </a:solidFill>
                <a:latin typeface="Consolas" panose="020B0609020204030204" pitchFamily="49" charset="0"/>
              </a:rPr>
              <a:t>PSCustomObject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@{</a:t>
            </a:r>
          </a:p>
          <a:p>
            <a:pPr marL="0" indent="0">
              <a:buNone/>
            </a:pP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800">
                <a:solidFill>
                  <a:srgbClr val="8B0000"/>
                </a:solidFill>
                <a:latin typeface="Consolas" panose="020B0609020204030204" pitchFamily="49" charset="0"/>
              </a:rPr>
              <a:t>'BIOSManufacturer'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A82D00"/>
                </a:solidFill>
                <a:latin typeface="Consolas" panose="020B0609020204030204" pitchFamily="49" charset="0"/>
              </a:rPr>
              <a:t>$win32Bios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Manufacturer</a:t>
            </a:r>
          </a:p>
          <a:p>
            <a:pPr marL="0" indent="0">
              <a:buNone/>
            </a:pP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800">
                <a:solidFill>
                  <a:srgbClr val="8B0000"/>
                </a:solidFill>
                <a:latin typeface="Consolas" panose="020B0609020204030204" pitchFamily="49" charset="0"/>
              </a:rPr>
              <a:t>'BIOSVersion'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  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A82D00"/>
                </a:solidFill>
                <a:latin typeface="Consolas" panose="020B0609020204030204" pitchFamily="49" charset="0"/>
              </a:rPr>
              <a:t>$win32Bios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Version</a:t>
            </a:r>
          </a:p>
          <a:p>
            <a:pPr marL="0" indent="0">
              <a:buNone/>
            </a:pP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800">
                <a:solidFill>
                  <a:srgbClr val="8B0000"/>
                </a:solidFill>
                <a:latin typeface="Consolas" panose="020B0609020204030204" pitchFamily="49" charset="0"/>
              </a:rPr>
              <a:t>'BIOSReleaseDate'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A82D00"/>
                </a:solidFill>
                <a:latin typeface="Consolas" panose="020B0609020204030204" pitchFamily="49" charset="0"/>
              </a:rPr>
              <a:t>$win32Bios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ReleaseDate                    </a:t>
            </a:r>
          </a:p>
          <a:p>
            <a:pPr marL="0" indent="0">
              <a:buNone/>
            </a:pP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800">
                <a:solidFill>
                  <a:srgbClr val="8B0000"/>
                </a:solidFill>
                <a:latin typeface="Consolas" panose="020B0609020204030204" pitchFamily="49" charset="0"/>
              </a:rPr>
              <a:t>'OSCaption'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A82D00"/>
                </a:solidFill>
                <a:latin typeface="Consolas" panose="020B0609020204030204" pitchFamily="49" charset="0"/>
              </a:rPr>
              <a:t>$win32OS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Caption</a:t>
            </a:r>
          </a:p>
          <a:p>
            <a:pPr marL="0" indent="0">
              <a:buNone/>
            </a:pP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800">
                <a:solidFill>
                  <a:srgbClr val="8B0000"/>
                </a:solidFill>
                <a:latin typeface="Consolas" panose="020B0609020204030204" pitchFamily="49" charset="0"/>
              </a:rPr>
              <a:t>'OSBuildNumber'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A82D00"/>
                </a:solidFill>
                <a:latin typeface="Consolas" panose="020B0609020204030204" pitchFamily="49" charset="0"/>
              </a:rPr>
              <a:t>$win32OS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BuildNumber</a:t>
            </a:r>
          </a:p>
          <a:p>
            <a:pPr marL="0" indent="0">
              <a:buNone/>
            </a:pP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800">
                <a:solidFill>
                  <a:srgbClr val="8B0000"/>
                </a:solidFill>
                <a:latin typeface="Consolas" panose="020B0609020204030204" pitchFamily="49" charset="0"/>
              </a:rPr>
              <a:t>'OSInstallDate'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A82D00"/>
                </a:solidFill>
                <a:latin typeface="Consolas" panose="020B0609020204030204" pitchFamily="49" charset="0"/>
              </a:rPr>
              <a:t>$win32OS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InstallDate</a:t>
            </a:r>
          </a:p>
          <a:p>
            <a:pPr marL="0" indent="0">
              <a:buNone/>
            </a:pP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1800">
                <a:solidFill>
                  <a:srgbClr val="8B0000"/>
                </a:solidFill>
                <a:latin typeface="Consolas" panose="020B0609020204030204" pitchFamily="49" charset="0"/>
              </a:rPr>
              <a:t>'OSLastBootUpTime'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1800">
                <a:solidFill>
                  <a:srgbClr val="A82D00"/>
                </a:solidFill>
                <a:latin typeface="Consolas" panose="020B0609020204030204" pitchFamily="49" charset="0"/>
              </a:rPr>
              <a:t>$win32OS</a:t>
            </a:r>
            <a:r>
              <a:rPr lang="de-DE" sz="18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LastBootUpTime</a:t>
            </a:r>
          </a:p>
          <a:p>
            <a:pPr marL="0" indent="0">
              <a:buNone/>
            </a:pPr>
            <a:r>
              <a:rPr lang="de-DE" sz="1800">
                <a:solidFill>
                  <a:prstClr val="black"/>
                </a:solidFill>
                <a:latin typeface="Consolas" panose="020B060902020403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81606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550" y="247116"/>
            <a:ext cx="10515600" cy="1004637"/>
          </a:xfrm>
        </p:spPr>
        <p:txBody>
          <a:bodyPr/>
          <a:lstStyle/>
          <a:p>
            <a:r>
              <a:rPr lang="en-GB"/>
              <a:t>Demo</a:t>
            </a:r>
            <a:r>
              <a:rPr lang="en-DE"/>
              <a:t> B</a:t>
            </a:r>
            <a:endParaRPr lang="en-GB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7457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6CAD7A4-50C7-44BB-6110-240DE465B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Measurement results</a:t>
            </a:r>
            <a:endParaRPr lang="de-DE"/>
          </a:p>
        </p:txBody>
      </p:sp>
      <p:graphicFrame>
        <p:nvGraphicFramePr>
          <p:cNvPr id="5" name="Tabelle 5">
            <a:extLst>
              <a:ext uri="{FF2B5EF4-FFF2-40B4-BE49-F238E27FC236}">
                <a16:creationId xmlns:a16="http://schemas.microsoft.com/office/drawing/2014/main" id="{812EBDC2-3EB1-B9BD-72B4-CD80291DE1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8202067"/>
              </p:ext>
            </p:extLst>
          </p:nvPr>
        </p:nvGraphicFramePr>
        <p:xfrm>
          <a:off x="838199" y="1248229"/>
          <a:ext cx="10874830" cy="518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9458">
                  <a:extLst>
                    <a:ext uri="{9D8B030D-6E8A-4147-A177-3AD203B41FA5}">
                      <a16:colId xmlns:a16="http://schemas.microsoft.com/office/drawing/2014/main" val="2823516590"/>
                    </a:ext>
                  </a:extLst>
                </a:gridCol>
                <a:gridCol w="2017486">
                  <a:extLst>
                    <a:ext uri="{9D8B030D-6E8A-4147-A177-3AD203B41FA5}">
                      <a16:colId xmlns:a16="http://schemas.microsoft.com/office/drawing/2014/main" val="2533351675"/>
                    </a:ext>
                  </a:extLst>
                </a:gridCol>
                <a:gridCol w="2137954">
                  <a:extLst>
                    <a:ext uri="{9D8B030D-6E8A-4147-A177-3AD203B41FA5}">
                      <a16:colId xmlns:a16="http://schemas.microsoft.com/office/drawing/2014/main" val="964566751"/>
                    </a:ext>
                  </a:extLst>
                </a:gridCol>
                <a:gridCol w="2174966">
                  <a:extLst>
                    <a:ext uri="{9D8B030D-6E8A-4147-A177-3AD203B41FA5}">
                      <a16:colId xmlns:a16="http://schemas.microsoft.com/office/drawing/2014/main" val="3156326295"/>
                    </a:ext>
                  </a:extLst>
                </a:gridCol>
                <a:gridCol w="2174966">
                  <a:extLst>
                    <a:ext uri="{9D8B030D-6E8A-4147-A177-3AD203B41FA5}">
                      <a16:colId xmlns:a16="http://schemas.microsoft.com/office/drawing/2014/main" val="1625414155"/>
                    </a:ext>
                  </a:extLst>
                </a:gridCol>
              </a:tblGrid>
              <a:tr h="682171">
                <a:tc>
                  <a:txBody>
                    <a:bodyPr/>
                    <a:lstStyle/>
                    <a:p>
                      <a:endParaRPr lang="de-DE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SoftwareInventory</a:t>
                      </a:r>
                    </a:p>
                    <a:p>
                      <a:pPr algn="ctr"/>
                      <a:r>
                        <a:rPr lang="en-DE" sz="160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All PCs online</a:t>
                      </a:r>
                      <a:endParaRPr lang="de-DE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HardwareInfo(WMI)</a:t>
                      </a:r>
                    </a:p>
                    <a:p>
                      <a:pPr algn="ctr"/>
                      <a:r>
                        <a:rPr lang="en-DE" sz="160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All PCs online</a:t>
                      </a:r>
                      <a:endParaRPr lang="de-DE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SoftwareInventory</a:t>
                      </a:r>
                    </a:p>
                    <a:p>
                      <a:pPr algn="ctr"/>
                      <a:r>
                        <a:rPr lang="en-DE" sz="160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50 % offline</a:t>
                      </a:r>
                      <a:endParaRPr lang="de-DE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60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HardwareInfo(WMI)</a:t>
                      </a:r>
                    </a:p>
                    <a:p>
                      <a:pPr algn="ctr"/>
                      <a:r>
                        <a:rPr lang="en-DE" sz="160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50 % offline</a:t>
                      </a:r>
                      <a:endParaRPr lang="de-DE" sz="16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6280811"/>
                  </a:ext>
                </a:extLst>
              </a:tr>
              <a:tr h="385114">
                <a:tc>
                  <a:txBody>
                    <a:bodyPr/>
                    <a:lstStyle/>
                    <a:p>
                      <a:r>
                        <a:rPr lang="en-DE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1 Array as input</a:t>
                      </a:r>
                    </a:p>
                    <a:p>
                      <a:r>
                        <a:rPr lang="en-DE" sz="120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  </a:t>
                      </a:r>
                      <a:endParaRPr lang="de-DE" sz="120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3809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1787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32924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32460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64532"/>
                  </a:ext>
                </a:extLst>
              </a:tr>
              <a:tr h="739263">
                <a:tc>
                  <a:txBody>
                    <a:bodyPr/>
                    <a:lstStyle/>
                    <a:p>
                      <a:r>
                        <a:rPr lang="en-DE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 Pipelining </a:t>
                      </a:r>
                    </a:p>
                    <a:p>
                      <a:r>
                        <a:rPr lang="de-DE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P</a:t>
                      </a:r>
                      <a:r>
                        <a:rPr lang="en-DE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rocess{}</a:t>
                      </a:r>
                      <a:endParaRPr lang="de-DE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25934 ms</a:t>
                      </a:r>
                    </a:p>
                    <a:p>
                      <a:pPr algn="r"/>
                      <a:r>
                        <a:rPr lang="de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≈</a:t>
                      </a:r>
                      <a:r>
                        <a:rPr lang="en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 </a:t>
                      </a:r>
                      <a:r>
                        <a:rPr lang="en-DE" sz="1800" b="0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25 sec</a:t>
                      </a:r>
                      <a:endParaRPr lang="de-DE" sz="1800" b="0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24698 ms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≈</a:t>
                      </a:r>
                      <a:r>
                        <a:rPr lang="en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 </a:t>
                      </a:r>
                      <a:r>
                        <a:rPr lang="en-DE" sz="1800" b="0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25 sec</a:t>
                      </a:r>
                      <a:endParaRPr lang="de-DE" sz="1800" b="0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518134 ms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≈</a:t>
                      </a:r>
                      <a:r>
                        <a:rPr lang="en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 </a:t>
                      </a:r>
                      <a:r>
                        <a:rPr lang="en-DE" sz="1800" b="0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9 min</a:t>
                      </a:r>
                      <a:endParaRPr lang="de-DE" sz="1800" b="0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519516 ms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≈</a:t>
                      </a:r>
                      <a:r>
                        <a:rPr lang="en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 9 min</a:t>
                      </a:r>
                      <a:endParaRPr lang="de-DE" sz="1800" b="0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rgbClr val="FF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041529"/>
                  </a:ext>
                </a:extLst>
              </a:tr>
              <a:tr h="739263">
                <a:tc>
                  <a:txBody>
                    <a:bodyPr/>
                    <a:lstStyle/>
                    <a:p>
                      <a:r>
                        <a:rPr lang="en-DE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3 Pipelining</a:t>
                      </a:r>
                    </a:p>
                    <a:p>
                      <a:r>
                        <a:rPr lang="de-DE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E</a:t>
                      </a:r>
                      <a:r>
                        <a:rPr lang="en-DE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nd{}</a:t>
                      </a:r>
                      <a:endParaRPr lang="de-DE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3711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1658 ms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≈</a:t>
                      </a:r>
                      <a:r>
                        <a:rPr lang="en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 </a:t>
                      </a:r>
                      <a:r>
                        <a:rPr lang="en-DE" sz="1800" b="0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 sec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31480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37477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909754"/>
                  </a:ext>
                </a:extLst>
              </a:tr>
              <a:tr h="739263">
                <a:tc>
                  <a:txBody>
                    <a:bodyPr/>
                    <a:lstStyle/>
                    <a:p>
                      <a:r>
                        <a:rPr lang="en-DE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4 Pipelining</a:t>
                      </a:r>
                    </a:p>
                    <a:p>
                      <a:r>
                        <a:rPr lang="de-DE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E</a:t>
                      </a:r>
                      <a:r>
                        <a:rPr lang="en-DE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nd{},Sessions</a:t>
                      </a:r>
                      <a:endParaRPr lang="de-DE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2000 ms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≈</a:t>
                      </a:r>
                      <a:r>
                        <a:rPr lang="en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 </a:t>
                      </a:r>
                      <a:r>
                        <a:rPr lang="en-DE" sz="1800" b="0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 sec</a:t>
                      </a:r>
                      <a:endParaRPr lang="de-DE" sz="1800" b="0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1855 ms</a:t>
                      </a:r>
                    </a:p>
                    <a:p>
                      <a:pPr algn="r"/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22500 ms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≈</a:t>
                      </a:r>
                      <a:r>
                        <a:rPr lang="en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 </a:t>
                      </a:r>
                      <a:r>
                        <a:rPr lang="en-DE" sz="1800" b="0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23 sec</a:t>
                      </a:r>
                      <a:endParaRPr lang="de-DE" sz="18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22386 ms</a:t>
                      </a: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≈</a:t>
                      </a:r>
                      <a:r>
                        <a:rPr lang="en-DE" sz="1800" b="0" i="0">
                          <a:solidFill>
                            <a:srgbClr val="333333"/>
                          </a:solidFill>
                          <a:effectLst/>
                          <a:latin typeface="IBM Plex Sans" panose="020B0604020202020204" pitchFamily="34" charset="0"/>
                        </a:rPr>
                        <a:t> </a:t>
                      </a:r>
                      <a:r>
                        <a:rPr lang="en-DE" sz="1800" b="0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22 sec</a:t>
                      </a:r>
                      <a:endParaRPr lang="de-DE" sz="18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069865"/>
                  </a:ext>
                </a:extLst>
              </a:tr>
              <a:tr h="739263">
                <a:tc>
                  <a:txBody>
                    <a:bodyPr/>
                    <a:lstStyle/>
                    <a:p>
                      <a:r>
                        <a:rPr lang="en-DE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 Pipelining</a:t>
                      </a:r>
                    </a:p>
                    <a:p>
                      <a:r>
                        <a:rPr lang="de-DE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E</a:t>
                      </a:r>
                      <a:r>
                        <a:rPr lang="en-DE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nd{},Sessions,</a:t>
                      </a:r>
                    </a:p>
                    <a:p>
                      <a:r>
                        <a:rPr lang="en-DE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ValidateScript</a:t>
                      </a:r>
                      <a:endParaRPr lang="de-DE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4817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4672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194415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193094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852257"/>
                  </a:ext>
                </a:extLst>
              </a:tr>
              <a:tr h="739263">
                <a:tc>
                  <a:txBody>
                    <a:bodyPr/>
                    <a:lstStyle/>
                    <a:p>
                      <a:r>
                        <a:rPr lang="en-DE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 CIMSession</a:t>
                      </a:r>
                      <a:endParaRPr lang="de-DE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2689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DE" sz="2400" b="1">
                          <a:latin typeface="Consolas" panose="020B0609020204030204" pitchFamily="49" charset="0"/>
                          <a:cs typeface="Segoe UI" panose="020B0502040204020203" pitchFamily="34" charset="0"/>
                        </a:rPr>
                        <a:t>22473 ms</a:t>
                      </a:r>
                      <a:endParaRPr lang="de-DE" sz="2400" b="1">
                        <a:latin typeface="Consolas" panose="020B0609020204030204" pitchFamily="49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3867131"/>
                  </a:ext>
                </a:extLst>
              </a:tr>
            </a:tbl>
          </a:graphicData>
        </a:graphic>
      </p:graphicFrame>
      <p:sp>
        <p:nvSpPr>
          <p:cNvPr id="2" name="Textfeld 1">
            <a:extLst>
              <a:ext uri="{FF2B5EF4-FFF2-40B4-BE49-F238E27FC236}">
                <a16:creationId xmlns:a16="http://schemas.microsoft.com/office/drawing/2014/main" id="{AFD5E667-448C-3F6E-1C26-808E118BEA6C}"/>
              </a:ext>
            </a:extLst>
          </p:cNvPr>
          <p:cNvSpPr txBox="1"/>
          <p:nvPr/>
        </p:nvSpPr>
        <p:spPr>
          <a:xfrm>
            <a:off x="8601075" y="916996"/>
            <a:ext cx="3324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1600">
                <a:latin typeface="Segoe UI" panose="020B0502040204020203" pitchFamily="34" charset="0"/>
                <a:cs typeface="Segoe UI" panose="020B0502040204020203" pitchFamily="34" charset="0"/>
              </a:rPr>
              <a:t>average values from 10 runs each</a:t>
            </a:r>
            <a:endParaRPr lang="de-DE" sz="16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131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3574220A-B058-7B4A-D8C8-F76881805692}"/>
              </a:ext>
            </a:extLst>
          </p:cNvPr>
          <p:cNvGrpSpPr/>
          <p:nvPr/>
        </p:nvGrpSpPr>
        <p:grpSpPr>
          <a:xfrm>
            <a:off x="7403505" y="1937657"/>
            <a:ext cx="4166942" cy="2982686"/>
            <a:chOff x="7860705" y="1446154"/>
            <a:chExt cx="4166942" cy="2982686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BEC59B36-E3A9-B1B3-C32D-231333455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60705" y="1446154"/>
              <a:ext cx="3980706" cy="2982686"/>
            </a:xfrm>
            <a:prstGeom prst="rect">
              <a:avLst/>
            </a:prstGeom>
          </p:spPr>
        </p:pic>
        <p:sp>
          <p:nvSpPr>
            <p:cNvPr id="5" name="Text Placeholder 1">
              <a:extLst>
                <a:ext uri="{FF2B5EF4-FFF2-40B4-BE49-F238E27FC236}">
                  <a16:creationId xmlns:a16="http://schemas.microsoft.com/office/drawing/2014/main" id="{4C16E0FE-5EE7-9551-4E98-D509A9B51CEE}"/>
                </a:ext>
              </a:extLst>
            </p:cNvPr>
            <p:cNvSpPr txBox="1">
              <a:spLocks/>
            </p:cNvSpPr>
            <p:nvPr/>
          </p:nvSpPr>
          <p:spPr>
            <a:xfrm>
              <a:off x="8046941" y="2759729"/>
              <a:ext cx="3980706" cy="389871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marR="0" indent="0" algn="l" defTabSz="914363" rtl="0" eaLnBrk="1" fontAlgn="auto" latinLnBrk="0" hangingPunct="1">
                <a:lnSpc>
                  <a:spcPct val="90000"/>
                </a:lnSpc>
                <a:spcBef>
                  <a:spcPts val="2400"/>
                </a:spcBef>
                <a:spcAft>
                  <a:spcPts val="0"/>
                </a:spcAft>
                <a:buClrTx/>
                <a:buSzPct val="80000"/>
                <a:buFont typeface="Arial" pitchFamily="34" charset="0"/>
                <a:buNone/>
                <a:tabLst/>
                <a:defRPr sz="4000" kern="1200" spc="-7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n-ea"/>
                  <a:cs typeface="+mn-cs"/>
                </a:defRPr>
              </a:lvl1pPr>
              <a:lvl2pPr marL="0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/>
                <a:defRPr sz="2000" kern="1200" spc="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231775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>
                  <a:tab pos="798513" algn="l"/>
                </a:tabLst>
                <a:defRPr sz="2000" kern="1200" spc="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457200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/>
                <a:defRPr sz="2000" kern="1200" spc="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693738" marR="0" indent="0" algn="l" defTabSz="914363" rtl="0" eaLnBrk="1" fontAlgn="auto" latinLnBrk="0" hangingPunct="1">
                <a:lnSpc>
                  <a:spcPct val="90000"/>
                </a:lnSpc>
                <a:spcBef>
                  <a:spcPct val="20000"/>
                </a:spcBef>
                <a:spcAft>
                  <a:spcPts val="0"/>
                </a:spcAft>
                <a:buClrTx/>
                <a:buSzPct val="90000"/>
                <a:buFont typeface="Wingdings" pitchFamily="2" charset="2"/>
                <a:buNone/>
                <a:tabLst>
                  <a:tab pos="1255713" algn="l"/>
                </a:tabLst>
                <a:defRPr sz="2000" kern="1200" spc="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499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681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8863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045" indent="-228591" algn="l" defTabSz="91436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363" rtl="0" eaLnBrk="1" fontAlgn="auto" latinLnBrk="0" hangingPunct="1">
                <a:lnSpc>
                  <a:spcPct val="100000"/>
                </a:lnSpc>
                <a:spcBef>
                  <a:spcPts val="800"/>
                </a:spcBef>
                <a:spcAft>
                  <a:spcPts val="0"/>
                </a:spcAft>
                <a:buClrTx/>
                <a:buSzPct val="80000"/>
                <a:buFont typeface="Arial" pitchFamily="34" charset="0"/>
                <a:buNone/>
                <a:tabLst/>
                <a:defRPr/>
              </a:pPr>
              <a:endParaRPr kumimoji="0" lang="en-DE" sz="1800" b="0" i="0" u="none" strike="noStrike" kern="1200" cap="none" spc="-7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43BAF76C-4918-D375-44A0-BC37641C4953}"/>
                </a:ext>
              </a:extLst>
            </p:cNvPr>
            <p:cNvSpPr txBox="1"/>
            <p:nvPr/>
          </p:nvSpPr>
          <p:spPr>
            <a:xfrm>
              <a:off x="7928298" y="2614153"/>
              <a:ext cx="384552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DE" sz="3200" b="1">
                  <a:solidFill>
                    <a:schemeClr val="bg1"/>
                  </a:solidFill>
                  <a:latin typeface="Corbel" panose="020B0503020204020204" pitchFamily="34" charset="0"/>
                </a:rPr>
                <a:t>MIND THE BLOCKS</a:t>
              </a:r>
              <a:endParaRPr lang="de-DE" sz="3200" b="1">
                <a:solidFill>
                  <a:schemeClr val="bg1"/>
                </a:solidFill>
                <a:latin typeface="Corbel" panose="020B0503020204020204" pitchFamily="34" charset="0"/>
              </a:endParaRPr>
            </a:p>
          </p:txBody>
        </p:sp>
      </p:grpSp>
      <p:sp>
        <p:nvSpPr>
          <p:cNvPr id="6" name="Titel 5">
            <a:extLst>
              <a:ext uri="{FF2B5EF4-FFF2-40B4-BE49-F238E27FC236}">
                <a16:creationId xmlns:a16="http://schemas.microsoft.com/office/drawing/2014/main" id="{ADF7DFC1-F309-0D18-1E8F-A4822A106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Summary</a:t>
            </a:r>
            <a:endParaRPr lang="de-DE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65E2A278-D0AD-308E-3A91-820A56D02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14762"/>
            <a:ext cx="6915150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DE"/>
              <a:t>The "input processing methods" (begin/process/end-blocks) are IMPORTANT !</a:t>
            </a:r>
          </a:p>
          <a:p>
            <a:pPr>
              <a:lnSpc>
                <a:spcPct val="100000"/>
              </a:lnSpc>
            </a:pPr>
            <a:r>
              <a:rPr lang="en-DE"/>
              <a:t>ValidateScript can be </a:t>
            </a:r>
            <a:r>
              <a:rPr lang="de-DE"/>
              <a:t>counter</a:t>
            </a:r>
            <a:r>
              <a:rPr lang="en-DE"/>
              <a:t>-</a:t>
            </a:r>
            <a:r>
              <a:rPr lang="de-DE"/>
              <a:t>productive</a:t>
            </a:r>
            <a:r>
              <a:rPr lang="en-DE"/>
              <a:t> (does not process async) </a:t>
            </a:r>
          </a:p>
          <a:p>
            <a:pPr>
              <a:lnSpc>
                <a:spcPct val="100000"/>
              </a:lnSpc>
            </a:pPr>
            <a:r>
              <a:rPr lang="en-DE"/>
              <a:t>Be user-friendly: enable pipeling the smart way !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509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C5CFD7F6-DAB7-7E36-0775-2683AEB0A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>
                <a:solidFill>
                  <a:srgbClr val="012456"/>
                </a:solidFill>
              </a:rPr>
              <a:t>The</a:t>
            </a:r>
            <a:r>
              <a:rPr lang="en-DE"/>
              <a:t> </a:t>
            </a:r>
            <a:r>
              <a:rPr lang="en-DE">
                <a:solidFill>
                  <a:srgbClr val="012456"/>
                </a:solidFill>
              </a:rPr>
              <a:t>blueprint</a:t>
            </a:r>
            <a:endParaRPr lang="de-DE">
              <a:solidFill>
                <a:srgbClr val="012456"/>
              </a:solidFill>
            </a:endParaRP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DE56B78-39A2-31B2-B556-C3105147A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479" y="1079182"/>
            <a:ext cx="11353521" cy="4351338"/>
          </a:xfrm>
        </p:spPr>
        <p:txBody>
          <a:bodyPr>
            <a:noAutofit/>
          </a:bodyPr>
          <a:lstStyle/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/>
              <a:t>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function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8A2BE2"/>
                </a:solidFill>
                <a:latin typeface="Consolas" panose="020B0609020204030204" pitchFamily="49" charset="0"/>
              </a:rPr>
              <a:t>Get-Honey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2000">
                <a:solidFill>
                  <a:srgbClr val="00BFFF"/>
                </a:solidFill>
                <a:latin typeface="Consolas" panose="020B0609020204030204" pitchFamily="49" charset="0"/>
              </a:rPr>
              <a:t>CmdletBinding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()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Param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(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2000">
                <a:solidFill>
                  <a:srgbClr val="00BFFF"/>
                </a:solidFill>
                <a:latin typeface="Consolas" panose="020B0609020204030204" pitchFamily="49" charset="0"/>
              </a:rPr>
              <a:t>Parameter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    Mandatory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DE" sz="2000">
                <a:solidFill>
                  <a:srgbClr val="696969"/>
                </a:solidFill>
                <a:latin typeface="Consolas" panose="020B0609020204030204" pitchFamily="49" charset="0"/>
              </a:rPr>
              <a:t>V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alueFromPipeline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ValueFromPipelineByPropertyName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  )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endParaRPr lang="de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  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2000">
                <a:solidFill>
                  <a:srgbClr val="006161"/>
                </a:solidFill>
                <a:latin typeface="Consolas" panose="020B0609020204030204" pitchFamily="49" charset="0"/>
              </a:rPr>
              <a:t>string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[]]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A82D00"/>
                </a:solidFill>
                <a:latin typeface="Consolas" panose="020B0609020204030204" pitchFamily="49" charset="0"/>
              </a:rPr>
              <a:t>$Flower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     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)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Begin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         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Process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   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de-DE" sz="2000">
                <a:solidFill>
                  <a:srgbClr val="006161"/>
                </a:solidFill>
                <a:latin typeface="Consolas" panose="020B0609020204030204" pitchFamily="49" charset="0"/>
              </a:rPr>
              <a:t>string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[]]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A82D00"/>
                </a:solidFill>
                <a:latin typeface="Consolas" panose="020B0609020204030204" pitchFamily="49" charset="0"/>
              </a:rPr>
              <a:t>$Flowers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696969"/>
                </a:solidFill>
                <a:latin typeface="Consolas" panose="020B0609020204030204" pitchFamily="49" charset="0"/>
              </a:rPr>
              <a:t>+=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de-DE" sz="2000">
                <a:solidFill>
                  <a:srgbClr val="A82D00"/>
                </a:solidFill>
                <a:latin typeface="Consolas" panose="020B0609020204030204" pitchFamily="49" charset="0"/>
              </a:rPr>
              <a:t>$Flower</a:t>
            </a:r>
            <a:endParaRPr lang="de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de-DE" sz="2000">
                <a:solidFill>
                  <a:srgbClr val="00008B"/>
                </a:solidFill>
                <a:latin typeface="Consolas" panose="020B0609020204030204" pitchFamily="49" charset="0"/>
              </a:rPr>
              <a:t>End</a:t>
            </a: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  <a:endParaRPr lang="en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en-DE" sz="2000" i="1">
                <a:solidFill>
                  <a:srgbClr val="006400"/>
                </a:solidFill>
                <a:latin typeface="Consolas" panose="020B0609020204030204" pitchFamily="49" charset="0"/>
              </a:rPr>
              <a:t>	# </a:t>
            </a:r>
            <a:r>
              <a:rPr lang="de-DE" sz="2000" i="1">
                <a:solidFill>
                  <a:srgbClr val="006400"/>
                </a:solidFill>
                <a:latin typeface="Consolas" panose="020B0609020204030204" pitchFamily="49" charset="0"/>
              </a:rPr>
              <a:t>Asnychronous processing</a:t>
            </a:r>
            <a:endParaRPr lang="de-DE" sz="20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en-US" sz="2000">
                <a:solidFill>
                  <a:prstClr val="black"/>
                </a:solidFill>
                <a:latin typeface="Consolas" panose="020B0609020204030204" pitchFamily="49" charset="0"/>
              </a:rPr>
              <a:t>      </a:t>
            </a:r>
            <a:r>
              <a:rPr lang="en-DE" sz="2000">
                <a:solidFill>
                  <a:prstClr val="black"/>
                </a:solidFill>
                <a:latin typeface="Consolas" panose="020B0609020204030204" pitchFamily="49" charset="0"/>
              </a:rPr>
              <a:t>	</a:t>
            </a: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Invoke-</a:t>
            </a:r>
            <a:r>
              <a:rPr lang="en-DE" sz="2000">
                <a:solidFill>
                  <a:srgbClr val="0000FF"/>
                </a:solidFill>
                <a:latin typeface="Consolas" panose="020B0609020204030204" pitchFamily="49" charset="0"/>
              </a:rPr>
              <a:t>Bee </a:t>
            </a:r>
            <a:r>
              <a:rPr lang="en-US" sz="2000">
                <a:solidFill>
                  <a:srgbClr val="000080"/>
                </a:solidFill>
                <a:latin typeface="Consolas" panose="020B0609020204030204" pitchFamily="49" charset="0"/>
              </a:rPr>
              <a:t>-</a:t>
            </a:r>
            <a:r>
              <a:rPr lang="en-DE" sz="2000">
                <a:solidFill>
                  <a:srgbClr val="000080"/>
                </a:solidFill>
                <a:latin typeface="Consolas" panose="020B0609020204030204" pitchFamily="49" charset="0"/>
              </a:rPr>
              <a:t>Destination</a:t>
            </a:r>
            <a:r>
              <a:rPr lang="en-US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000">
                <a:solidFill>
                  <a:srgbClr val="A82D00"/>
                </a:solidFill>
                <a:latin typeface="Consolas" panose="020B0609020204030204" pitchFamily="49" charset="0"/>
              </a:rPr>
              <a:t>$Flowers</a:t>
            </a:r>
            <a:r>
              <a:rPr lang="en-US" sz="20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2000">
                <a:solidFill>
                  <a:srgbClr val="000080"/>
                </a:solidFill>
                <a:latin typeface="Consolas" panose="020B0609020204030204" pitchFamily="49" charset="0"/>
              </a:rPr>
              <a:t>-ScriptBlock</a:t>
            </a:r>
            <a:r>
              <a:rPr lang="en-US" sz="2000">
                <a:solidFill>
                  <a:prstClr val="black"/>
                </a:solidFill>
                <a:latin typeface="Consolas" panose="020B0609020204030204" pitchFamily="49" charset="0"/>
              </a:rPr>
              <a:t> { </a:t>
            </a:r>
            <a:r>
              <a:rPr lang="en-US" sz="2000">
                <a:solidFill>
                  <a:srgbClr val="0000FF"/>
                </a:solidFill>
                <a:latin typeface="Consolas" panose="020B0609020204030204" pitchFamily="49" charset="0"/>
              </a:rPr>
              <a:t>Collect-Honey</a:t>
            </a:r>
            <a:r>
              <a:rPr lang="en-US" sz="2000">
                <a:solidFill>
                  <a:prstClr val="black"/>
                </a:solidFill>
                <a:latin typeface="Consolas" panose="020B0609020204030204" pitchFamily="49" charset="0"/>
              </a:rPr>
              <a:t> }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ts val="2600"/>
              </a:lnSpc>
              <a:spcBef>
                <a:spcPts val="0"/>
              </a:spcBef>
              <a:buNone/>
            </a:pPr>
            <a:r>
              <a:rPr lang="de-DE" sz="2000">
                <a:solidFill>
                  <a:prstClr val="black"/>
                </a:solidFill>
                <a:latin typeface="Consolas" panose="020B060902020403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098317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1">
            <a:extLst>
              <a:ext uri="{FF2B5EF4-FFF2-40B4-BE49-F238E27FC236}">
                <a16:creationId xmlns:a16="http://schemas.microsoft.com/office/drawing/2014/main" id="{F08912C5-0FCD-4236-29BF-66387621422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434650" cy="6858000"/>
          </a:xfrm>
          <a:prstGeom prst="rect">
            <a:avLst/>
          </a:prstGeom>
          <a:solidFill>
            <a:srgbClr val="012456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000" spc="220">
              <a:solidFill>
                <a:schemeClr val="bg1"/>
              </a:solidFill>
              <a:latin typeface="Corbel" panose="020B050302020402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000" spc="220">
              <a:solidFill>
                <a:schemeClr val="bg1"/>
              </a:solidFill>
              <a:latin typeface="Corbel" panose="020B050302020402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000" spc="220">
              <a:solidFill>
                <a:schemeClr val="bg1"/>
              </a:solidFill>
              <a:latin typeface="Corbel" panose="020B050302020402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000" spc="220">
              <a:solidFill>
                <a:schemeClr val="bg1"/>
              </a:solidFill>
              <a:latin typeface="Corbel" panose="020B050302020402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3500" spc="220">
              <a:solidFill>
                <a:schemeClr val="bg1"/>
              </a:solidFill>
              <a:latin typeface="Corbel" panose="020B050302020402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 sz="2400" spc="220">
              <a:solidFill>
                <a:schemeClr val="bg1"/>
              </a:solidFill>
              <a:latin typeface="Corbel" panose="020B050302020402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6200" spc="220">
                <a:solidFill>
                  <a:schemeClr val="bg1"/>
                </a:solidFill>
                <a:latin typeface="Corbel" panose="020B05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KEEP 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6200" spc="220">
                <a:solidFill>
                  <a:schemeClr val="bg1"/>
                </a:solidFill>
                <a:latin typeface="Corbel" panose="020B05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CALM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3000" spc="220">
                <a:solidFill>
                  <a:schemeClr val="bg1"/>
                </a:solidFill>
                <a:latin typeface="Corbel" panose="020B05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AND  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6200" spc="220">
                <a:solidFill>
                  <a:schemeClr val="bg1"/>
                </a:solidFill>
                <a:latin typeface="Corbel" panose="020B05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ENJOY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sz="6200" spc="220">
                <a:solidFill>
                  <a:schemeClr val="bg1"/>
                </a:solidFill>
                <a:latin typeface="Corbel" panose="020B05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#</a:t>
            </a:r>
            <a:r>
              <a:rPr lang="en-DE" sz="6200" spc="220">
                <a:solidFill>
                  <a:schemeClr val="bg1"/>
                </a:solidFill>
                <a:latin typeface="Corbel" panose="020B0503020204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PSCONFEU</a:t>
            </a:r>
            <a:endParaRPr lang="en-US" sz="6200" spc="220">
              <a:solidFill>
                <a:schemeClr val="bg1"/>
              </a:solidFill>
              <a:latin typeface="Corbel" panose="020B050302020402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Picture 5" descr="C:\Users\ba\Downloads\yiog5bMpT.png">
            <a:extLst>
              <a:ext uri="{FF2B5EF4-FFF2-40B4-BE49-F238E27FC236}">
                <a16:creationId xmlns:a16="http://schemas.microsoft.com/office/drawing/2014/main" id="{D3374903-2646-140A-10AA-F4476CE8D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176" y="163396"/>
            <a:ext cx="2233061" cy="2233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A5162CA6-C42F-41FA-84B9-6693F78525D1}"/>
              </a:ext>
            </a:extLst>
          </p:cNvPr>
          <p:cNvSpPr/>
          <p:nvPr/>
        </p:nvSpPr>
        <p:spPr>
          <a:xfrm>
            <a:off x="10505960" y="7108876"/>
            <a:ext cx="1476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/>
              <a:t>Corbel 57, 28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6483BD9-746C-7BAD-2176-C0C3B0A5AB41}"/>
              </a:ext>
            </a:extLst>
          </p:cNvPr>
          <p:cNvSpPr txBox="1"/>
          <p:nvPr/>
        </p:nvSpPr>
        <p:spPr>
          <a:xfrm>
            <a:off x="5359400" y="824560"/>
            <a:ext cx="8342136" cy="5546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{</a:t>
            </a:r>
            <a:endParaRPr kumimoji="0" lang="en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defTabSz="914363">
              <a:lnSpc>
                <a:spcPct val="90000"/>
              </a:lnSpc>
              <a:spcBef>
                <a:spcPts val="2400"/>
              </a:spcBef>
              <a:buSzPct val="80000"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Venue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  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PSConfEU 2022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en-DE" sz="2400" b="0" i="0" u="none" strike="noStrike" kern="1200" cap="none" spc="-7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Title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  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Chasing the seconds 2.0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en-DE" sz="2400" b="0" i="0" u="none" strike="noStrike" kern="1200" cap="none" spc="-7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Subtitle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Functions done right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8B0000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Speaker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 Butz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Uri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thorsten-butz.de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Twitter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@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thorstenbutz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Podcast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slidingwindows.de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}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757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6600" b="0">
                <a:solidFill>
                  <a:srgbClr val="346296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about_Session</a:t>
            </a:r>
            <a:endParaRPr lang="en-US" sz="6600" b="0">
              <a:solidFill>
                <a:srgbClr val="346296"/>
              </a:solidFill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2" y="1650416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{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Title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  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Chasing the seconds 2.0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en-DE" sz="2400" b="0" i="0" u="none" strike="noStrike" kern="1200" cap="none" spc="-7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Subtitle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Functions done right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8B0000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Speaker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 Butz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Uri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thorsten-butz.de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Twitter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@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thorstenbutz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Podcast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slidingwindows.de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}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-7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1E559FC-15FA-0A70-018D-B2DE4340B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6" y="324853"/>
            <a:ext cx="3008627" cy="346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38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6600" b="0">
                <a:solidFill>
                  <a:srgbClr val="346296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about_</a:t>
            </a:r>
            <a:r>
              <a:rPr lang="en-US" sz="6600" b="0">
                <a:solidFill>
                  <a:srgbClr val="346296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Mugs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2" y="1650416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3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+mn-cs"/>
              </a:rPr>
              <a:t>(</a:t>
            </a:r>
            <a:endParaRPr kumimoji="0" lang="de-DE" sz="23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  <a:cs typeface="+mn-cs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3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+mn-cs"/>
              </a:rPr>
              <a:t> </a:t>
            </a:r>
            <a:endParaRPr kumimoji="0" lang="en-DE" sz="2300" b="0" i="0" u="none" strike="noStrike" kern="1200" cap="none" spc="-7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  <a:cs typeface="+mn-cs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3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+mn-cs"/>
              </a:rPr>
              <a:t> </a:t>
            </a:r>
            <a:r>
              <a:rPr kumimoji="0" lang="en-US" sz="23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+mn-cs"/>
              </a:rPr>
              <a:t> </a:t>
            </a:r>
            <a:endParaRPr kumimoji="0" lang="de-DE" sz="2300" b="0" i="0" u="none" strike="noStrike" kern="1200" cap="none" spc="-70" normalizeH="0" baseline="0" noProof="0">
              <a:ln>
                <a:noFill/>
              </a:ln>
              <a:solidFill>
                <a:srgbClr val="8B0000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  <a:cs typeface="+mn-cs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3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+mn-cs"/>
              </a:rPr>
              <a:t>  </a:t>
            </a:r>
            <a:r>
              <a:rPr kumimoji="0" lang="en-US" sz="23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+mn-cs"/>
              </a:rPr>
              <a:t> </a:t>
            </a:r>
            <a:endParaRPr kumimoji="0" lang="de-DE" sz="23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  <a:cs typeface="+mn-cs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3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+mn-cs"/>
              </a:rPr>
              <a:t>   </a:t>
            </a:r>
            <a:r>
              <a:rPr kumimoji="0" lang="en-US" sz="23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+mn-cs"/>
              </a:rPr>
              <a:t> </a:t>
            </a:r>
            <a:endParaRPr kumimoji="0" lang="de-DE" sz="23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  <a:cs typeface="+mn-cs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3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+mn-cs"/>
              </a:rPr>
              <a:t>    </a:t>
            </a:r>
            <a:r>
              <a:rPr kumimoji="0" lang="en-US" sz="23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+mn-cs"/>
              </a:rPr>
              <a:t> </a:t>
            </a:r>
            <a:endParaRPr kumimoji="0" lang="de-DE" sz="23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  <a:cs typeface="+mn-cs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3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+mn-cs"/>
              </a:rPr>
              <a:t> </a:t>
            </a:r>
            <a:endParaRPr kumimoji="0" lang="de-DE" sz="23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  <a:cs typeface="+mn-cs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lang="de-DE" sz="2300" spc="-70">
                <a:solidFill>
                  <a:srgbClr val="000000"/>
                </a:solidFill>
                <a:latin typeface="Fira Code" panose="020B0809050000020004" pitchFamily="49" charset="0"/>
                <a:ea typeface="Fira Code" panose="020B0809050000020004" pitchFamily="49" charset="0"/>
              </a:rPr>
              <a:t>)</a:t>
            </a:r>
            <a:endParaRPr kumimoji="0" lang="de-DE" sz="23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  <a:cs typeface="+mn-cs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endParaRPr kumimoji="0" lang="en-US" sz="2300" b="0" i="0" u="none" strike="noStrike" kern="1200" cap="none" spc="-7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  <a:cs typeface="+mn-cs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1E559FC-15FA-0A70-018D-B2DE4340B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6" y="324853"/>
            <a:ext cx="3008627" cy="346800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9B431BE-CACE-507F-04A4-9FADD83C2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6606" y="1834841"/>
            <a:ext cx="6915150" cy="428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25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C4B5437-E60E-6372-A62C-5FBC773B7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0038"/>
            <a:ext cx="9144000" cy="2387600"/>
          </a:xfrm>
        </p:spPr>
        <p:txBody>
          <a:bodyPr>
            <a:normAutofit/>
          </a:bodyPr>
          <a:lstStyle/>
          <a:p>
            <a:r>
              <a:rPr lang="en-DE" sz="8800">
                <a:solidFill>
                  <a:srgbClr val="346296"/>
                </a:solidFill>
              </a:rPr>
              <a:t>Prologue</a:t>
            </a:r>
            <a:endParaRPr lang="de-DE" sz="8800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500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B3AC07A-C303-B1D0-6F65-F197FA0DC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b="0"/>
              <a:t>Chasing the seconds 1.0</a:t>
            </a:r>
            <a:endParaRPr lang="de-DE" b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1157B4-31EB-301B-2BBC-56F21C4D7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785" y="1248230"/>
            <a:ext cx="6502129" cy="5377606"/>
          </a:xfrm>
          <a:prstGeom prst="rect">
            <a:avLst/>
          </a:prstGeom>
        </p:spPr>
      </p:pic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90A9988-2190-D950-6FE4-A38E3B4E303E}"/>
              </a:ext>
            </a:extLst>
          </p:cNvPr>
          <p:cNvCxnSpPr>
            <a:cxnSpLocks/>
          </p:cNvCxnSpPr>
          <p:nvPr/>
        </p:nvCxnSpPr>
        <p:spPr>
          <a:xfrm flipH="1">
            <a:off x="3998118" y="2110863"/>
            <a:ext cx="135732" cy="1841728"/>
          </a:xfrm>
          <a:prstGeom prst="straightConnector1">
            <a:avLst/>
          </a:prstGeom>
          <a:ln w="101600">
            <a:solidFill>
              <a:srgbClr val="FF0000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E36BDF7B-4924-5F40-E239-B85FFBC798F3}"/>
              </a:ext>
            </a:extLst>
          </p:cNvPr>
          <p:cNvSpPr txBox="1"/>
          <p:nvPr/>
        </p:nvSpPr>
        <p:spPr>
          <a:xfrm>
            <a:off x="7530028" y="1547940"/>
            <a:ext cx="4235955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en-DE" sz="4000" b="0" i="0" u="none" strike="noStrike" kern="1200" cap="none" spc="-7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PSConfEU 2016</a:t>
            </a: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4000" b="0" i="0" u="none" strike="noStrike" kern="1200" cap="none" spc="-7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Øyvind Kallstad</a:t>
            </a:r>
            <a:endParaRPr kumimoji="0" lang="en-DE" sz="4000" b="0" i="0" u="none" strike="noStrike" kern="1200" cap="none" spc="-7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945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B3AC07A-C303-B1D0-6F65-F197FA0DC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b="0"/>
              <a:t>Chasing the seconds 1.0</a:t>
            </a:r>
            <a:endParaRPr lang="de-DE" b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854ABAA-E322-79E5-0202-6A2DB0420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248230"/>
            <a:ext cx="7615238" cy="473902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706CA340-DDA5-3460-88B3-C4DA06F1700E}"/>
              </a:ext>
            </a:extLst>
          </p:cNvPr>
          <p:cNvSpPr txBox="1"/>
          <p:nvPr/>
        </p:nvSpPr>
        <p:spPr>
          <a:xfrm>
            <a:off x="969054" y="6236048"/>
            <a:ext cx="990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>
                <a:latin typeface="Segoe UI" panose="020B0502040204020203" pitchFamily="34" charset="0"/>
                <a:cs typeface="Segoe UI" panose="020B0502040204020203" pitchFamily="34" charset="0"/>
              </a:rPr>
              <a:t>https://github.com/psconfeu/2016/tree/master/Øyvind%20Kallstad</a:t>
            </a:r>
            <a:endParaRPr lang="en-DE" sz="18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46FC246-116B-E7F1-D86F-82DCBAFCB4FF}"/>
              </a:ext>
            </a:extLst>
          </p:cNvPr>
          <p:cNvSpPr txBox="1"/>
          <p:nvPr/>
        </p:nvSpPr>
        <p:spPr>
          <a:xfrm>
            <a:off x="8521700" y="2074386"/>
            <a:ext cx="36703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https://youtu.be/erwAsXZnQ58</a:t>
            </a:r>
            <a:endParaRPr lang="en-DE" sz="2000">
              <a:solidFill>
                <a:schemeClr val="tx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DE" sz="2000">
              <a:solidFill>
                <a:schemeClr val="tx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de-DE" sz="200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https://twitter.com/okallstad</a:t>
            </a:r>
          </a:p>
          <a:p>
            <a:endParaRPr lang="en-DE" sz="2000">
              <a:solidFill>
                <a:schemeClr val="tx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DE" sz="2000">
              <a:solidFill>
                <a:schemeClr val="tx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DE" sz="2000">
              <a:solidFill>
                <a:schemeClr val="tx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612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C4B5437-E60E-6372-A62C-5FBC773B7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0181"/>
            <a:ext cx="9144000" cy="2387600"/>
          </a:xfrm>
        </p:spPr>
        <p:txBody>
          <a:bodyPr>
            <a:normAutofit/>
          </a:bodyPr>
          <a:lstStyle/>
          <a:p>
            <a:r>
              <a:rPr lang="en-DE" sz="8800">
                <a:solidFill>
                  <a:srgbClr val="346296"/>
                </a:solidFill>
              </a:rPr>
              <a:t>Basics</a:t>
            </a:r>
            <a:endParaRPr lang="de-DE" sz="8800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837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DCA1B30-7EAD-DD2C-CF92-43767DE12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0"/>
            <a:ext cx="9733280" cy="1229974"/>
          </a:xfrm>
        </p:spPr>
        <p:txBody>
          <a:bodyPr/>
          <a:lstStyle/>
          <a:p>
            <a:r>
              <a:rPr lang="en-DE"/>
              <a:t>A well made cmdlet</a:t>
            </a:r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5B529BD-83A5-0449-7615-45BAE0CF8C27}"/>
              </a:ext>
            </a:extLst>
          </p:cNvPr>
          <p:cNvSpPr txBox="1"/>
          <p:nvPr/>
        </p:nvSpPr>
        <p:spPr>
          <a:xfrm>
            <a:off x="419100" y="1229974"/>
            <a:ext cx="1135380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FF45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$publicDNSServer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=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'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one.one.one.one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'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,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'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dns.google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'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,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'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dns9.quad9.net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'</a:t>
            </a:r>
            <a:endParaRPr kumimoji="0" lang="de-DE" sz="20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kumimoji="0" lang="de-DE" sz="2000" b="0" i="1" u="none" strike="noStrike" kern="1200" cap="none" spc="0" normalizeH="0" baseline="0" noProof="0">
                <a:ln>
                  <a:noFill/>
                </a:ln>
                <a:solidFill>
                  <a:srgbClr val="0064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## A</a:t>
            </a:r>
            <a:endParaRPr kumimoji="0" lang="de-DE" sz="20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Test-Connection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-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TargetName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FF45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$publicDNSServer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-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TcpPort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53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-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IPv4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-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IPv6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kumimoji="0" lang="de-DE" sz="2000" b="0" i="1" u="none" strike="noStrike" kern="1200" cap="none" spc="0" normalizeH="0" baseline="0" noProof="0">
                <a:ln>
                  <a:noFill/>
                </a:ln>
                <a:solidFill>
                  <a:srgbClr val="0064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## B</a:t>
            </a:r>
            <a:endParaRPr kumimoji="0" lang="de-DE" sz="20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FF45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$publicDNSServer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Test-Connection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-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TcpPort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53</a:t>
            </a:r>
            <a:endParaRPr kumimoji="0" lang="de-DE" sz="20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</a:br>
            <a:r>
              <a:rPr kumimoji="0" lang="de-DE" sz="2000" b="0" i="1" u="none" strike="noStrike" kern="1200" cap="none" spc="0" normalizeH="0" baseline="0" noProof="0">
                <a:ln>
                  <a:noFill/>
                </a:ln>
                <a:solidFill>
                  <a:srgbClr val="00640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## C</a:t>
            </a:r>
            <a:endParaRPr kumimoji="0" lang="de-DE" sz="20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Import-Csv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-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Path .\publicDNSServer.csv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|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Test-Connection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A9A9A9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-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TcpPort </a:t>
            </a: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800080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</a:rPr>
              <a:t>53</a:t>
            </a:r>
            <a:endParaRPr kumimoji="0" lang="de-DE" sz="2000" b="0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Fira Code" panose="020B0809050000020004" pitchFamily="49" charset="0"/>
              <a:ea typeface="Fira Code" panose="020B0809050000020004" pitchFamily="49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48E5D1-C34A-36D6-D579-9BF95F719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750" y="4972050"/>
            <a:ext cx="3771900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352715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1020</Words>
  <Application>Microsoft Office PowerPoint</Application>
  <PresentationFormat>Breitbild</PresentationFormat>
  <Paragraphs>256</Paragraphs>
  <Slides>21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21</vt:i4>
      </vt:variant>
    </vt:vector>
  </HeadingPairs>
  <TitlesOfParts>
    <vt:vector size="35" baseType="lpstr">
      <vt:lpstr>Arial</vt:lpstr>
      <vt:lpstr>Calibri</vt:lpstr>
      <vt:lpstr>Consolas</vt:lpstr>
      <vt:lpstr>Corbel</vt:lpstr>
      <vt:lpstr>Fira Code</vt:lpstr>
      <vt:lpstr>IBM Plex Sans</vt:lpstr>
      <vt:lpstr>Segoe UI</vt:lpstr>
      <vt:lpstr>Segoe UI Light</vt:lpstr>
      <vt:lpstr>Wingdings</vt:lpstr>
      <vt:lpstr>Title</vt:lpstr>
      <vt:lpstr>Speaker's slide</vt:lpstr>
      <vt:lpstr>Content</vt:lpstr>
      <vt:lpstr>1_Content</vt:lpstr>
      <vt:lpstr>2_Content</vt:lpstr>
      <vt:lpstr>PowerPoint-Präsentation</vt:lpstr>
      <vt:lpstr>PowerPoint-Präsentation</vt:lpstr>
      <vt:lpstr>PowerPoint-Präsentation</vt:lpstr>
      <vt:lpstr>PowerPoint-Präsentation</vt:lpstr>
      <vt:lpstr>Prologue</vt:lpstr>
      <vt:lpstr>Chasing the seconds 1.0</vt:lpstr>
      <vt:lpstr>Chasing the seconds 1.0</vt:lpstr>
      <vt:lpstr>Basics</vt:lpstr>
      <vt:lpstr>A well made cmdlet</vt:lpstr>
      <vt:lpstr>PowerPoint-Präsentation</vt:lpstr>
      <vt:lpstr>Demo A</vt:lpstr>
      <vt:lpstr>In search of a blueprint</vt:lpstr>
      <vt:lpstr>PowerPoint-Präsentation</vt:lpstr>
      <vt:lpstr>Example tasks</vt:lpstr>
      <vt:lpstr>Example task 1</vt:lpstr>
      <vt:lpstr>Example task 2 </vt:lpstr>
      <vt:lpstr>Demo B</vt:lpstr>
      <vt:lpstr>Measurement results</vt:lpstr>
      <vt:lpstr>Summary</vt:lpstr>
      <vt:lpstr>The blueprint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2022-06-19T18:19:33Z</dcterms:created>
  <dcterms:modified xsi:type="dcterms:W3CDTF">2022-06-25T10:22:23Z</dcterms:modified>
</cp:coreProperties>
</file>

<file path=docProps/thumbnail.jpeg>
</file>